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Lst>
  <p:notesMasterIdLst>
    <p:notesMasterId r:id="rId42"/>
  </p:notesMasterIdLst>
  <p:sldSz cx="14630400" cy="8229600"/>
  <p:notesSz cx="8229600" cy="14630400"/>
  <p:embeddedFontLst>
    <p:embeddedFont>
      <p:font typeface="Syne"/>
      <p:regular r:id="rId47"/>
    </p:embeddedFont>
    <p:embeddedFont>
      <p:font typeface="Syne"/>
      <p:regular r:id="rId48"/>
    </p:embeddedFont>
    <p:embeddedFont>
      <p:font typeface="Arimo"/>
      <p:regular r:id="rId49"/>
    </p:embeddedFont>
    <p:embeddedFont>
      <p:font typeface="Arimo"/>
      <p:regular r:id="rId50"/>
    </p:embeddedFont>
    <p:embeddedFont>
      <p:font typeface="Arimo"/>
      <p:regular r:id="rId51"/>
    </p:embeddedFont>
    <p:embeddedFont>
      <p:font typeface="Arimo"/>
      <p:regular r:id="rId52"/>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 Id="rId46" Type="http://schemas.openxmlformats.org/officeDocument/2006/relationships/tableStyles" Target="tableStyles.xml"/><Relationship Id="rId47" Type="http://schemas.openxmlformats.org/officeDocument/2006/relationships/font" Target="fonts/font1.fntdata"/><Relationship Id="rId48" Type="http://schemas.openxmlformats.org/officeDocument/2006/relationships/font" Target="fonts/font2.fntdata"/><Relationship Id="rId49" Type="http://schemas.openxmlformats.org/officeDocument/2006/relationships/font" Target="fonts/font3.fntdata"/><Relationship Id="rId50" Type="http://schemas.openxmlformats.org/officeDocument/2006/relationships/font" Target="fonts/font4.fntdata"/><Relationship Id="rId51" Type="http://schemas.openxmlformats.org/officeDocument/2006/relationships/font" Target="fonts/font5.fntdata"/><Relationship Id="rId52"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lide 1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lide 1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lide 1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lide 2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lide 2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lide 2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lide 2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lide 2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lide 2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Slide 2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Slide 2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Slide 2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Slide 2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Slide 3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Slide 3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Slide 3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lide 3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Slide 3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Slide 3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Slide 3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Slide 3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3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Slide 3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Slide 4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A33"/>
          </a:solidFill>
          <a:ln/>
        </p:spPr>
      </p:sp>
      <p:sp>
        <p:nvSpPr>
          <p:cNvPr id="3" name="Shape 1"/>
          <p:cNvSpPr/>
          <p:nvPr/>
        </p:nvSpPr>
        <p:spPr>
          <a:xfrm>
            <a:off x="0" y="0"/>
            <a:ext cx="14630400" cy="8229600"/>
          </a:xfrm>
          <a:prstGeom prst="rect">
            <a:avLst/>
          </a:prstGeom>
          <a:solidFill>
            <a:srgbClr val="16125E"/>
          </a:solidFill>
          <a:ln/>
        </p:spPr>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slideLayout" Target="../slideLayouts/slideLayout22.xml"/><Relationship Id="rId23" Type="http://schemas.openxmlformats.org/officeDocument/2006/relationships/slideLayout" Target="../slideLayouts/slideLayout23.xml"/><Relationship Id="rId24" Type="http://schemas.openxmlformats.org/officeDocument/2006/relationships/slideLayout" Target="../slideLayouts/slideLayout24.xml"/><Relationship Id="rId25" Type="http://schemas.openxmlformats.org/officeDocument/2006/relationships/slideLayout" Target="../slideLayouts/slideLayout25.xml"/><Relationship Id="rId26" Type="http://schemas.openxmlformats.org/officeDocument/2006/relationships/slideLayout" Target="../slideLayouts/slideLayout26.xml"/><Relationship Id="rId27" Type="http://schemas.openxmlformats.org/officeDocument/2006/relationships/slideLayout" Target="../slideLayouts/slideLayout27.xml"/><Relationship Id="rId28" Type="http://schemas.openxmlformats.org/officeDocument/2006/relationships/slideLayout" Target="../slideLayouts/slideLayout28.xml"/><Relationship Id="rId29" Type="http://schemas.openxmlformats.org/officeDocument/2006/relationships/slideLayout" Target="../slideLayouts/slideLayout29.xml"/><Relationship Id="rId30" Type="http://schemas.openxmlformats.org/officeDocument/2006/relationships/slideLayout" Target="../slideLayouts/slideLayout30.xml"/><Relationship Id="rId31" Type="http://schemas.openxmlformats.org/officeDocument/2006/relationships/slideLayout" Target="../slideLayouts/slideLayout31.xml"/><Relationship Id="rId32" Type="http://schemas.openxmlformats.org/officeDocument/2006/relationships/slideLayout" Target="../slideLayouts/slideLayout32.xml"/><Relationship Id="rId33" Type="http://schemas.openxmlformats.org/officeDocument/2006/relationships/slideLayout" Target="../slideLayouts/slideLayout33.xml"/><Relationship Id="rId34" Type="http://schemas.openxmlformats.org/officeDocument/2006/relationships/slideLayout" Target="../slideLayouts/slideLayout34.xml"/><Relationship Id="rId35" Type="http://schemas.openxmlformats.org/officeDocument/2006/relationships/slideLayout" Target="../slideLayouts/slideLayout35.xml"/><Relationship Id="rId36" Type="http://schemas.openxmlformats.org/officeDocument/2006/relationships/slideLayout" Target="../slideLayouts/slideLayout36.xml"/><Relationship Id="rId37" Type="http://schemas.openxmlformats.org/officeDocument/2006/relationships/slideLayout" Target="../slideLayouts/slideLayout37.xml"/><Relationship Id="rId38" Type="http://schemas.openxmlformats.org/officeDocument/2006/relationships/slideLayout" Target="../slideLayouts/slideLayout38.xml"/><Relationship Id="rId39" Type="http://schemas.openxmlformats.org/officeDocument/2006/relationships/slideLayout" Target="../slideLayouts/slideLayout39.xml"/><Relationship Id="rId40" Type="http://schemas.openxmlformats.org/officeDocument/2006/relationships/slideLayout" Target="../slideLayouts/slideLayout40.xml"/><Relationship Id="rId41" Type="http://schemas.openxmlformats.org/officeDocument/2006/relationships/slideLayout" Target="../slideLayouts/slideLayout41.xml"/><Relationship Id="rId4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 id="2147483685" r:id="rId37"/>
    <p:sldLayoutId id="2147483686" r:id="rId38"/>
    <p:sldLayoutId id="2147483687" r:id="rId39"/>
    <p:sldLayoutId id="2147483688" r:id="rId40"/>
    <p:sldLayoutId id="2147483689" r:id="rId4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svg"/><Relationship Id="rId4" Type="http://schemas.openxmlformats.org/officeDocument/2006/relationships/image" Target="../media/image-10-4.png"/><Relationship Id="rId5" Type="http://schemas.openxmlformats.org/officeDocument/2006/relationships/image" Target="../media/image-10-5.svg"/><Relationship Id="rId6" Type="http://schemas.openxmlformats.org/officeDocument/2006/relationships/image" Target="../media/image-10-6.png"/><Relationship Id="rId7" Type="http://schemas.openxmlformats.org/officeDocument/2006/relationships/image" Target="../media/image-10-7.svg"/><Relationship Id="rId8" Type="http://schemas.openxmlformats.org/officeDocument/2006/relationships/image" Target="../media/image-10-8.png"/><Relationship Id="rId9" Type="http://schemas.openxmlformats.org/officeDocument/2006/relationships/image" Target="../media/image-10-9.svg"/><Relationship Id="rId10" Type="http://schemas.openxmlformats.org/officeDocument/2006/relationships/slideLayout" Target="../slideLayouts/slideLayout11.xml"/><Relationship Id="rId11"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svg"/><Relationship Id="rId4" Type="http://schemas.openxmlformats.org/officeDocument/2006/relationships/image" Target="../media/image-15-4.png"/><Relationship Id="rId5" Type="http://schemas.openxmlformats.org/officeDocument/2006/relationships/image" Target="../media/image-15-5.svg"/><Relationship Id="rId6" Type="http://schemas.openxmlformats.org/officeDocument/2006/relationships/image" Target="../media/image-15-6.png"/><Relationship Id="rId7" Type="http://schemas.openxmlformats.org/officeDocument/2006/relationships/image" Target="../media/image-15-7.svg"/><Relationship Id="rId8" Type="http://schemas.openxmlformats.org/officeDocument/2006/relationships/image" Target="../media/image-15-8.png"/><Relationship Id="rId9" Type="http://schemas.openxmlformats.org/officeDocument/2006/relationships/image" Target="../media/image-15-9.svg"/><Relationship Id="rId10" Type="http://schemas.openxmlformats.org/officeDocument/2006/relationships/image" Target="../media/image-15-10.png"/><Relationship Id="rId11" Type="http://schemas.openxmlformats.org/officeDocument/2006/relationships/image" Target="../media/image-15-11.svg"/><Relationship Id="rId12" Type="http://schemas.openxmlformats.org/officeDocument/2006/relationships/slideLayout" Target="../slideLayouts/slideLayout16.xml"/><Relationship Id="rId1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svg"/><Relationship Id="rId3" Type="http://schemas.openxmlformats.org/officeDocument/2006/relationships/image" Target="../media/image-17-3.png"/><Relationship Id="rId4" Type="http://schemas.openxmlformats.org/officeDocument/2006/relationships/image" Target="../media/image-17-4.svg"/><Relationship Id="rId5" Type="http://schemas.openxmlformats.org/officeDocument/2006/relationships/image" Target="../media/image-17-5.png"/><Relationship Id="rId6" Type="http://schemas.openxmlformats.org/officeDocument/2006/relationships/image" Target="../media/image-17-6.svg"/><Relationship Id="rId7" Type="http://schemas.openxmlformats.org/officeDocument/2006/relationships/image" Target="../media/image-17-7.png"/><Relationship Id="rId8" Type="http://schemas.openxmlformats.org/officeDocument/2006/relationships/image" Target="../media/image-17-8.svg"/><Relationship Id="rId9" Type="http://schemas.openxmlformats.org/officeDocument/2006/relationships/slideLayout" Target="../slideLayouts/slideLayout18.xml"/><Relationship Id="rId10"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slideLayout" Target="../slideLayouts/slideLayout19.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slideLayout" Target="../slideLayouts/slideLayout20.xml"/><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slideLayout" Target="../slideLayouts/slideLayout2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image-23-1.png"/><Relationship Id="rId2" Type="http://schemas.openxmlformats.org/officeDocument/2006/relationships/slideLayout" Target="../slideLayouts/slideLayout24.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image-24-1.png"/><Relationship Id="rId2" Type="http://schemas.openxmlformats.org/officeDocument/2006/relationships/slideLayout" Target="../slideLayouts/slideLayout25.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image-30-1.png"/><Relationship Id="rId2" Type="http://schemas.openxmlformats.org/officeDocument/2006/relationships/slideLayout" Target="../slideLayouts/slideLayout3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image-33-1.png"/><Relationship Id="rId2" Type="http://schemas.openxmlformats.org/officeDocument/2006/relationships/slideLayout" Target="../slideLayouts/slideLayout34.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image-35-1.png"/><Relationship Id="rId2" Type="http://schemas.openxmlformats.org/officeDocument/2006/relationships/slideLayout" Target="../slideLayouts/slideLayout36.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image-39-1.png"/><Relationship Id="rId2" Type="http://schemas.openxmlformats.org/officeDocument/2006/relationships/slideLayout" Target="../slideLayouts/slideLayout40.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image-40-1.png"/><Relationship Id="rId2" Type="http://schemas.openxmlformats.org/officeDocument/2006/relationships/image" Target="../media/image-40-2.png"/><Relationship Id="rId3" Type="http://schemas.openxmlformats.org/officeDocument/2006/relationships/image" Target="../media/image-40-3.svg"/><Relationship Id="rId4" Type="http://schemas.openxmlformats.org/officeDocument/2006/relationships/image" Target="../media/image-40-4.png"/><Relationship Id="rId5" Type="http://schemas.openxmlformats.org/officeDocument/2006/relationships/image" Target="../media/image-40-5.svg"/><Relationship Id="rId6" Type="http://schemas.openxmlformats.org/officeDocument/2006/relationships/image" Target="../media/image-40-6.png"/><Relationship Id="rId7" Type="http://schemas.openxmlformats.org/officeDocument/2006/relationships/image" Target="../media/image-40-7.svg"/><Relationship Id="rId8" Type="http://schemas.openxmlformats.org/officeDocument/2006/relationships/slideLayout" Target="../slideLayouts/slideLayout41.xml"/><Relationship Id="rId9"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slideLayout" Target="../slideLayouts/slideLayout9.xml"/><Relationship Id="rId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408277"/>
            <a:ext cx="7556421" cy="2480310"/>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Prognozowanie kliknięć reklam internetowych przy użyciu algorytmów drzewiastych</a:t>
            </a:r>
            <a:endParaRPr lang="en-US" sz="3900" dirty="0"/>
          </a:p>
        </p:txBody>
      </p:sp>
      <p:sp>
        <p:nvSpPr>
          <p:cNvPr id="4" name="Text 1"/>
          <p:cNvSpPr/>
          <p:nvPr/>
        </p:nvSpPr>
        <p:spPr>
          <a:xfrm>
            <a:off x="6280190" y="5186243"/>
            <a:ext cx="75564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Kompleksowy przewodnik po wykorzystaniu modeli drzewiastych do przewidywania zachowań użytkowników w ekosystemie reklamy cyfrowej</a:t>
            </a:r>
            <a:endParaRPr lang="en-US" sz="1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25091" y="498515"/>
            <a:ext cx="11077813" cy="566499"/>
          </a:xfrm>
          <a:prstGeom prst="rect">
            <a:avLst/>
          </a:prstGeom>
          <a:noFill/>
          <a:ln/>
        </p:spPr>
        <p:txBody>
          <a:bodyPr wrap="none" lIns="0" tIns="0" rIns="0" bIns="0" rtlCol="0" anchor="t"/>
          <a:lstStyle/>
          <a:p>
            <a:pPr algn="l" indent="0" marL="0">
              <a:lnSpc>
                <a:spcPts val="4450"/>
              </a:lnSpc>
              <a:buNone/>
            </a:pPr>
            <a:r>
              <a:rPr lang="en-US" sz="3550" b="1" dirty="0">
                <a:solidFill>
                  <a:srgbClr val="FFFFFF"/>
                </a:solidFill>
                <a:latin typeface="Syne Bold" pitchFamily="34" charset="0"/>
                <a:ea typeface="Syne Bold" pitchFamily="34" charset="-122"/>
                <a:cs typeface="Syne Bold" pitchFamily="34" charset="-120"/>
              </a:rPr>
              <a:t>Struktura drzewa: komponenty podstawowe</a:t>
            </a:r>
            <a:endParaRPr lang="en-US" sz="3550" dirty="0"/>
          </a:p>
        </p:txBody>
      </p:sp>
      <p:pic>
        <p:nvPicPr>
          <p:cNvPr id="3" name="Image 0" descr="preencoded.png">    </p:cNvPr>
          <p:cNvPicPr>
            <a:picLocks noChangeAspect="1"/>
          </p:cNvPicPr>
          <p:nvPr/>
        </p:nvPicPr>
        <p:blipFill>
          <a:blip r:embed="rId1"/>
          <a:stretch>
            <a:fillRect/>
          </a:stretch>
        </p:blipFill>
        <p:spPr>
          <a:xfrm>
            <a:off x="725091" y="1396127"/>
            <a:ext cx="13180219" cy="6444020"/>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94234" y="4826016"/>
            <a:ext cx="411495" cy="411495"/>
          </a:xfrm>
          <a:prstGeom prst="rect">
            <a:avLst/>
          </a:prstGeom>
        </p:spPr>
      </p:pic>
      <p:sp>
        <p:nvSpPr>
          <p:cNvPr id="5" name="Text 1"/>
          <p:cNvSpPr/>
          <p:nvPr/>
        </p:nvSpPr>
        <p:spPr>
          <a:xfrm>
            <a:off x="1037177" y="1905275"/>
            <a:ext cx="2844056" cy="366135"/>
          </a:xfrm>
          <a:prstGeom prst="rect">
            <a:avLst/>
          </a:prstGeom>
          <a:noFill/>
          <a:ln/>
        </p:spPr>
        <p:txBody>
          <a:bodyPr wrap="none" lIns="0" tIns="0" rIns="0" bIns="0" rtlCol="0" anchor="t"/>
          <a:lstStyle/>
          <a:p>
            <a:pPr algn="l" indent="0" marL="0">
              <a:lnSpc>
                <a:spcPts val="2850"/>
              </a:lnSpc>
              <a:buNone/>
            </a:pPr>
            <a:r>
              <a:rPr lang="en-US" sz="2300" b="1" dirty="0">
                <a:solidFill>
                  <a:srgbClr val="FFFFFF"/>
                </a:solidFill>
                <a:latin typeface="Syne Bold" pitchFamily="34" charset="0"/>
                <a:ea typeface="Syne Bold" pitchFamily="34" charset="-122"/>
                <a:cs typeface="Syne Bold" pitchFamily="34" charset="-120"/>
              </a:rPr>
              <a:t>Węzeł korzenia</a:t>
            </a:r>
            <a:endParaRPr lang="en-US" sz="2300" dirty="0"/>
          </a:p>
        </p:txBody>
      </p:sp>
      <p:sp>
        <p:nvSpPr>
          <p:cNvPr id="6" name="Text 2"/>
          <p:cNvSpPr/>
          <p:nvPr/>
        </p:nvSpPr>
        <p:spPr>
          <a:xfrm>
            <a:off x="1037177" y="2375555"/>
            <a:ext cx="2844056" cy="560187"/>
          </a:xfrm>
          <a:prstGeom prst="rect">
            <a:avLst/>
          </a:prstGeom>
          <a:noFill/>
          <a:ln/>
        </p:spPr>
        <p:txBody>
          <a:bodyPr wrap="square" lIns="0" tIns="0" rIns="0" bIns="0" rtlCol="0" anchor="t"/>
          <a:lstStyle/>
          <a:p>
            <a:pPr algn="l" indent="0" marL="0">
              <a:lnSpc>
                <a:spcPts val="2200"/>
              </a:lnSpc>
              <a:buNone/>
            </a:pPr>
            <a:r>
              <a:rPr lang="en-US" sz="1800" dirty="0">
                <a:solidFill>
                  <a:srgbClr val="D9E1FF"/>
                </a:solidFill>
                <a:latin typeface="Arimo" pitchFamily="34" charset="0"/>
                <a:ea typeface="Arimo" pitchFamily="34" charset="-122"/>
                <a:cs typeface="Arimo" pitchFamily="34" charset="-120"/>
              </a:rPr>
              <a:t>Punkt startowy ze wszystkimi danymi</a:t>
            </a:r>
            <a:endParaRPr lang="en-US" sz="1800" dirty="0"/>
          </a:p>
        </p:txBody>
      </p:sp>
      <p:pic>
        <p:nvPicPr>
          <p:cNvPr id="7"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470012" y="4826016"/>
            <a:ext cx="411495" cy="411495"/>
          </a:xfrm>
          <a:prstGeom prst="rect">
            <a:avLst/>
          </a:prstGeom>
        </p:spPr>
      </p:pic>
      <p:sp>
        <p:nvSpPr>
          <p:cNvPr id="8" name="Text 3"/>
          <p:cNvSpPr/>
          <p:nvPr/>
        </p:nvSpPr>
        <p:spPr>
          <a:xfrm>
            <a:off x="10738130" y="1905275"/>
            <a:ext cx="2844055" cy="732270"/>
          </a:xfrm>
          <a:prstGeom prst="rect">
            <a:avLst/>
          </a:prstGeom>
          <a:noFill/>
          <a:ln/>
        </p:spPr>
        <p:txBody>
          <a:bodyPr wrap="square" lIns="0" tIns="0" rIns="0" bIns="0" rtlCol="0" anchor="t"/>
          <a:lstStyle/>
          <a:p>
            <a:pPr algn="l" indent="0" marL="0">
              <a:lnSpc>
                <a:spcPts val="2850"/>
              </a:lnSpc>
              <a:buNone/>
            </a:pPr>
            <a:r>
              <a:rPr lang="en-US" sz="2300" b="1" dirty="0">
                <a:solidFill>
                  <a:srgbClr val="FFFFFF"/>
                </a:solidFill>
                <a:latin typeface="Syne Bold" pitchFamily="34" charset="0"/>
                <a:ea typeface="Syne Bold" pitchFamily="34" charset="-122"/>
                <a:cs typeface="Syne Bold" pitchFamily="34" charset="-120"/>
              </a:rPr>
              <a:t>Węzły wewnętrzne</a:t>
            </a:r>
            <a:endParaRPr lang="en-US" sz="2300" dirty="0"/>
          </a:p>
        </p:txBody>
      </p:sp>
      <p:sp>
        <p:nvSpPr>
          <p:cNvPr id="9" name="Text 4"/>
          <p:cNvSpPr/>
          <p:nvPr/>
        </p:nvSpPr>
        <p:spPr>
          <a:xfrm>
            <a:off x="10738130" y="2741691"/>
            <a:ext cx="2844055" cy="560187"/>
          </a:xfrm>
          <a:prstGeom prst="rect">
            <a:avLst/>
          </a:prstGeom>
          <a:noFill/>
          <a:ln/>
        </p:spPr>
        <p:txBody>
          <a:bodyPr wrap="square" lIns="0" tIns="0" rIns="0" bIns="0" rtlCol="0" anchor="t"/>
          <a:lstStyle/>
          <a:p>
            <a:pPr algn="l" indent="0" marL="0">
              <a:lnSpc>
                <a:spcPts val="2200"/>
              </a:lnSpc>
              <a:buNone/>
            </a:pPr>
            <a:r>
              <a:rPr lang="en-US" sz="1800" dirty="0">
                <a:solidFill>
                  <a:srgbClr val="D9E1FF"/>
                </a:solidFill>
                <a:latin typeface="Arimo" pitchFamily="34" charset="0"/>
                <a:ea typeface="Arimo" pitchFamily="34" charset="-122"/>
                <a:cs typeface="Arimo" pitchFamily="34" charset="-120"/>
              </a:rPr>
              <a:t>Punkty decyzji z regułami podziału</a:t>
            </a:r>
            <a:endParaRPr lang="en-US" sz="1800" dirty="0"/>
          </a:p>
        </p:txBody>
      </p:sp>
      <p:pic>
        <p:nvPicPr>
          <p:cNvPr id="10"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45789" y="4826016"/>
            <a:ext cx="411496" cy="411495"/>
          </a:xfrm>
          <a:prstGeom prst="rect">
            <a:avLst/>
          </a:prstGeom>
        </p:spPr>
      </p:pic>
      <p:sp>
        <p:nvSpPr>
          <p:cNvPr id="11" name="Text 5"/>
          <p:cNvSpPr/>
          <p:nvPr/>
        </p:nvSpPr>
        <p:spPr>
          <a:xfrm>
            <a:off x="1037177" y="5295280"/>
            <a:ext cx="2844056" cy="366135"/>
          </a:xfrm>
          <a:prstGeom prst="rect">
            <a:avLst/>
          </a:prstGeom>
          <a:noFill/>
          <a:ln/>
        </p:spPr>
        <p:txBody>
          <a:bodyPr wrap="none" lIns="0" tIns="0" rIns="0" bIns="0" rtlCol="0" anchor="t"/>
          <a:lstStyle/>
          <a:p>
            <a:pPr algn="l" indent="0" marL="0">
              <a:lnSpc>
                <a:spcPts val="2850"/>
              </a:lnSpc>
              <a:buNone/>
            </a:pPr>
            <a:r>
              <a:rPr lang="en-US" sz="2300" b="1" dirty="0">
                <a:solidFill>
                  <a:srgbClr val="FFFFFF"/>
                </a:solidFill>
                <a:latin typeface="Syne Bold" pitchFamily="34" charset="0"/>
                <a:ea typeface="Syne Bold" pitchFamily="34" charset="-122"/>
                <a:cs typeface="Syne Bold" pitchFamily="34" charset="-120"/>
              </a:rPr>
              <a:t>Gałęzie</a:t>
            </a:r>
            <a:endParaRPr lang="en-US" sz="2300" dirty="0"/>
          </a:p>
        </p:txBody>
      </p:sp>
      <p:sp>
        <p:nvSpPr>
          <p:cNvPr id="12" name="Text 6"/>
          <p:cNvSpPr/>
          <p:nvPr/>
        </p:nvSpPr>
        <p:spPr>
          <a:xfrm>
            <a:off x="1037177" y="5765559"/>
            <a:ext cx="2844056" cy="560187"/>
          </a:xfrm>
          <a:prstGeom prst="rect">
            <a:avLst/>
          </a:prstGeom>
          <a:noFill/>
          <a:ln/>
        </p:spPr>
        <p:txBody>
          <a:bodyPr wrap="square" lIns="0" tIns="0" rIns="0" bIns="0" rtlCol="0" anchor="t"/>
          <a:lstStyle/>
          <a:p>
            <a:pPr algn="l" indent="0" marL="0">
              <a:lnSpc>
                <a:spcPts val="2200"/>
              </a:lnSpc>
              <a:buNone/>
            </a:pPr>
            <a:r>
              <a:rPr lang="en-US" sz="1800" dirty="0">
                <a:solidFill>
                  <a:srgbClr val="D9E1FF"/>
                </a:solidFill>
                <a:latin typeface="Arimo" pitchFamily="34" charset="0"/>
                <a:ea typeface="Arimo" pitchFamily="34" charset="-122"/>
                <a:cs typeface="Arimo" pitchFamily="34" charset="-120"/>
              </a:rPr>
              <a:t>Ścieżki reprezentujące wyniki decyzji</a:t>
            </a:r>
            <a:endParaRPr lang="en-US" sz="1800" dirty="0"/>
          </a:p>
        </p:txBody>
      </p:sp>
      <p:pic>
        <p:nvPicPr>
          <p:cNvPr id="13"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34584" y="4826016"/>
            <a:ext cx="411495" cy="411495"/>
          </a:xfrm>
          <a:prstGeom prst="rect">
            <a:avLst/>
          </a:prstGeom>
        </p:spPr>
      </p:pic>
      <p:sp>
        <p:nvSpPr>
          <p:cNvPr id="14" name="Text 7"/>
          <p:cNvSpPr/>
          <p:nvPr/>
        </p:nvSpPr>
        <p:spPr>
          <a:xfrm>
            <a:off x="10724908" y="5295280"/>
            <a:ext cx="2844055" cy="366135"/>
          </a:xfrm>
          <a:prstGeom prst="rect">
            <a:avLst/>
          </a:prstGeom>
          <a:noFill/>
          <a:ln/>
        </p:spPr>
        <p:txBody>
          <a:bodyPr wrap="none" lIns="0" tIns="0" rIns="0" bIns="0" rtlCol="0" anchor="t"/>
          <a:lstStyle/>
          <a:p>
            <a:pPr algn="l" indent="0" marL="0">
              <a:lnSpc>
                <a:spcPts val="2850"/>
              </a:lnSpc>
              <a:buNone/>
            </a:pPr>
            <a:r>
              <a:rPr lang="en-US" sz="2300" b="1" dirty="0">
                <a:solidFill>
                  <a:srgbClr val="FFFFFF"/>
                </a:solidFill>
                <a:latin typeface="Syne Bold" pitchFamily="34" charset="0"/>
                <a:ea typeface="Syne Bold" pitchFamily="34" charset="-122"/>
                <a:cs typeface="Syne Bold" pitchFamily="34" charset="-120"/>
              </a:rPr>
              <a:t>Węzły liściowe</a:t>
            </a:r>
            <a:endParaRPr lang="en-US" sz="2300" dirty="0"/>
          </a:p>
        </p:txBody>
      </p:sp>
      <p:sp>
        <p:nvSpPr>
          <p:cNvPr id="15" name="Text 8"/>
          <p:cNvSpPr/>
          <p:nvPr/>
        </p:nvSpPr>
        <p:spPr>
          <a:xfrm>
            <a:off x="10724908" y="5765559"/>
            <a:ext cx="2844055" cy="560187"/>
          </a:xfrm>
          <a:prstGeom prst="rect">
            <a:avLst/>
          </a:prstGeom>
          <a:noFill/>
          <a:ln/>
        </p:spPr>
        <p:txBody>
          <a:bodyPr wrap="square" lIns="0" tIns="0" rIns="0" bIns="0" rtlCol="0" anchor="t"/>
          <a:lstStyle/>
          <a:p>
            <a:pPr algn="l" indent="0" marL="0">
              <a:lnSpc>
                <a:spcPts val="2200"/>
              </a:lnSpc>
              <a:buNone/>
            </a:pPr>
            <a:r>
              <a:rPr lang="en-US" sz="1800" dirty="0">
                <a:solidFill>
                  <a:srgbClr val="D9E1FF"/>
                </a:solidFill>
                <a:latin typeface="Arimo" pitchFamily="34" charset="0"/>
                <a:ea typeface="Arimo" pitchFamily="34" charset="-122"/>
                <a:cs typeface="Arimo" pitchFamily="34" charset="-120"/>
              </a:rPr>
              <a:t>Końcowe przewidywania lub klasy</a:t>
            </a:r>
            <a:endParaRPr lang="en-US" sz="18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1029653"/>
            <a:ext cx="12458462"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Mechanizm podejmowania decyzji w drzewie</a:t>
            </a:r>
            <a:endParaRPr lang="en-US" sz="3900" dirty="0"/>
          </a:p>
        </p:txBody>
      </p:sp>
      <p:sp>
        <p:nvSpPr>
          <p:cNvPr id="3" name="Text 1"/>
          <p:cNvSpPr/>
          <p:nvPr/>
        </p:nvSpPr>
        <p:spPr>
          <a:xfrm>
            <a:off x="793790" y="2125980"/>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Proces klasyfikacji w drzewie decyzyjnym przebiega od korzenia do liścia, przechodząc przez kolejne węzły decyzyjne. Na każdym poziomie, algorytm sprawdza wartość określonej cechy i kieruje obserwację do odpowiedniego poddrzewa zgodnie z regułą podziału.</a:t>
            </a:r>
            <a:endParaRPr lang="en-US" sz="1550" dirty="0"/>
          </a:p>
        </p:txBody>
      </p:sp>
      <p:sp>
        <p:nvSpPr>
          <p:cNvPr id="4" name="Text 2"/>
          <p:cNvSpPr/>
          <p:nvPr/>
        </p:nvSpPr>
        <p:spPr>
          <a:xfrm>
            <a:off x="793790" y="3574733"/>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Ten proces przypomina przejście przez serię pytań typu "tak/nie", gdzie każda odpowiedź zawęża przestrzeń możliwych wyników, aż do osiągnięcia ostatecznej predykcji w węźle liścia.</a:t>
            </a:r>
            <a:endParaRPr lang="en-US" sz="1550" dirty="0"/>
          </a:p>
        </p:txBody>
      </p:sp>
      <p:sp>
        <p:nvSpPr>
          <p:cNvPr id="5" name="Text 3"/>
          <p:cNvSpPr/>
          <p:nvPr/>
        </p:nvSpPr>
        <p:spPr>
          <a:xfrm>
            <a:off x="7564874" y="2145744"/>
            <a:ext cx="3717131"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Syne Bold" pitchFamily="34" charset="0"/>
                <a:ea typeface="Syne Bold" pitchFamily="34" charset="-122"/>
                <a:cs typeface="Syne Bold" pitchFamily="34" charset="-120"/>
              </a:rPr>
              <a:t>Przykład ścieżki decyzyjnej</a:t>
            </a:r>
            <a:endParaRPr lang="en-US" sz="1950" dirty="0"/>
          </a:p>
        </p:txBody>
      </p:sp>
      <p:sp>
        <p:nvSpPr>
          <p:cNvPr id="6" name="Text 4"/>
          <p:cNvSpPr/>
          <p:nvPr/>
        </p:nvSpPr>
        <p:spPr>
          <a:xfrm>
            <a:off x="7564874" y="267914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Syne Light" pitchFamily="34" charset="0"/>
                <a:ea typeface="Syne Light" pitchFamily="34" charset="-122"/>
                <a:cs typeface="Syne Light" pitchFamily="34" charset="-120"/>
              </a:rPr>
              <a:t>01</a:t>
            </a:r>
            <a:endParaRPr lang="en-US" sz="1550" dirty="0"/>
          </a:p>
        </p:txBody>
      </p:sp>
      <p:sp>
        <p:nvSpPr>
          <p:cNvPr id="7" name="Shape 5"/>
          <p:cNvSpPr/>
          <p:nvPr/>
        </p:nvSpPr>
        <p:spPr>
          <a:xfrm>
            <a:off x="7564874" y="2993469"/>
            <a:ext cx="6279356" cy="22860"/>
          </a:xfrm>
          <a:prstGeom prst="rect">
            <a:avLst/>
          </a:prstGeom>
          <a:solidFill>
            <a:srgbClr val="69A5FD"/>
          </a:solidFill>
          <a:ln/>
        </p:spPr>
      </p:sp>
      <p:sp>
        <p:nvSpPr>
          <p:cNvPr id="8" name="Text 6"/>
          <p:cNvSpPr/>
          <p:nvPr/>
        </p:nvSpPr>
        <p:spPr>
          <a:xfrm>
            <a:off x="7564874" y="3138368"/>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Czy wiek użytkownika &gt; 35 lat?</a:t>
            </a:r>
            <a:endParaRPr lang="en-US" sz="1550" dirty="0"/>
          </a:p>
        </p:txBody>
      </p:sp>
      <p:sp>
        <p:nvSpPr>
          <p:cNvPr id="9" name="Text 7"/>
          <p:cNvSpPr/>
          <p:nvPr/>
        </p:nvSpPr>
        <p:spPr>
          <a:xfrm>
            <a:off x="7564874" y="380309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Syne Light" pitchFamily="34" charset="0"/>
                <a:ea typeface="Syne Light" pitchFamily="34" charset="-122"/>
                <a:cs typeface="Syne Light" pitchFamily="34" charset="-120"/>
              </a:rPr>
              <a:t>02</a:t>
            </a:r>
            <a:endParaRPr lang="en-US" sz="1550" dirty="0"/>
          </a:p>
        </p:txBody>
      </p:sp>
      <p:sp>
        <p:nvSpPr>
          <p:cNvPr id="10" name="Shape 8"/>
          <p:cNvSpPr/>
          <p:nvPr/>
        </p:nvSpPr>
        <p:spPr>
          <a:xfrm>
            <a:off x="7564874" y="4117419"/>
            <a:ext cx="6279356" cy="22860"/>
          </a:xfrm>
          <a:prstGeom prst="rect">
            <a:avLst/>
          </a:prstGeom>
          <a:solidFill>
            <a:srgbClr val="69A5FD"/>
          </a:solidFill>
          <a:ln/>
        </p:spPr>
      </p:sp>
      <p:sp>
        <p:nvSpPr>
          <p:cNvPr id="11" name="Text 9"/>
          <p:cNvSpPr/>
          <p:nvPr/>
        </p:nvSpPr>
        <p:spPr>
          <a:xfrm>
            <a:off x="7564874" y="4262318"/>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Czy używa urządzenia mobilnego?</a:t>
            </a:r>
            <a:endParaRPr lang="en-US" sz="1550" dirty="0"/>
          </a:p>
        </p:txBody>
      </p:sp>
      <p:sp>
        <p:nvSpPr>
          <p:cNvPr id="12" name="Text 10"/>
          <p:cNvSpPr/>
          <p:nvPr/>
        </p:nvSpPr>
        <p:spPr>
          <a:xfrm>
            <a:off x="7564874" y="492704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Syne Light" pitchFamily="34" charset="0"/>
                <a:ea typeface="Syne Light" pitchFamily="34" charset="-122"/>
                <a:cs typeface="Syne Light" pitchFamily="34" charset="-120"/>
              </a:rPr>
              <a:t>03</a:t>
            </a:r>
            <a:endParaRPr lang="en-US" sz="1550" dirty="0"/>
          </a:p>
        </p:txBody>
      </p:sp>
      <p:sp>
        <p:nvSpPr>
          <p:cNvPr id="13" name="Shape 11"/>
          <p:cNvSpPr/>
          <p:nvPr/>
        </p:nvSpPr>
        <p:spPr>
          <a:xfrm>
            <a:off x="7564874" y="5241369"/>
            <a:ext cx="6279356" cy="22860"/>
          </a:xfrm>
          <a:prstGeom prst="rect">
            <a:avLst/>
          </a:prstGeom>
          <a:solidFill>
            <a:srgbClr val="69A5FD"/>
          </a:solidFill>
          <a:ln/>
        </p:spPr>
      </p:sp>
      <p:sp>
        <p:nvSpPr>
          <p:cNvPr id="14" name="Text 12"/>
          <p:cNvSpPr/>
          <p:nvPr/>
        </p:nvSpPr>
        <p:spPr>
          <a:xfrm>
            <a:off x="7564874" y="5386268"/>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Czy czas sesji &gt; 5 minut?</a:t>
            </a:r>
            <a:endParaRPr lang="en-US" sz="1550" dirty="0"/>
          </a:p>
        </p:txBody>
      </p:sp>
      <p:sp>
        <p:nvSpPr>
          <p:cNvPr id="15" name="Text 13"/>
          <p:cNvSpPr/>
          <p:nvPr/>
        </p:nvSpPr>
        <p:spPr>
          <a:xfrm>
            <a:off x="7564874" y="6050994"/>
            <a:ext cx="198358" cy="248007"/>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Syne Light" pitchFamily="34" charset="0"/>
                <a:ea typeface="Syne Light" pitchFamily="34" charset="-122"/>
                <a:cs typeface="Syne Light" pitchFamily="34" charset="-120"/>
              </a:rPr>
              <a:t>04</a:t>
            </a:r>
            <a:endParaRPr lang="en-US" sz="1550" dirty="0"/>
          </a:p>
        </p:txBody>
      </p:sp>
      <p:sp>
        <p:nvSpPr>
          <p:cNvPr id="16" name="Shape 14"/>
          <p:cNvSpPr/>
          <p:nvPr/>
        </p:nvSpPr>
        <p:spPr>
          <a:xfrm>
            <a:off x="7564874" y="6365319"/>
            <a:ext cx="6279356" cy="22860"/>
          </a:xfrm>
          <a:prstGeom prst="rect">
            <a:avLst/>
          </a:prstGeom>
          <a:solidFill>
            <a:srgbClr val="69A5FD"/>
          </a:solidFill>
          <a:ln/>
        </p:spPr>
      </p:sp>
      <p:sp>
        <p:nvSpPr>
          <p:cNvPr id="17" name="Text 15"/>
          <p:cNvSpPr/>
          <p:nvPr/>
        </p:nvSpPr>
        <p:spPr>
          <a:xfrm>
            <a:off x="7564874" y="6510218"/>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Predykcja: Kliknięcie TAK (p=0.78)</a:t>
            </a:r>
            <a:endParaRPr lang="en-US" sz="15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05458"/>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Głębokość drzewa i złożoność modelu</a:t>
            </a:r>
            <a:endParaRPr lang="en-US" sz="3900" dirty="0"/>
          </a:p>
        </p:txBody>
      </p:sp>
      <p:sp>
        <p:nvSpPr>
          <p:cNvPr id="4" name="Text 1"/>
          <p:cNvSpPr/>
          <p:nvPr/>
        </p:nvSpPr>
        <p:spPr>
          <a:xfrm>
            <a:off x="6280190" y="2343269"/>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Głębokość drzewa, definiowana jako maksymalna liczba poziomów od korzenia do liścia, jest kluczowym hiperparametrem wpływającym na zdolność modelu do uchwycenia złożonych wzorców w danych. Jednak zbyt głębokie drzewa mogą prowadzić do przeuczenia.</a:t>
            </a:r>
            <a:endParaRPr lang="en-US" sz="1550" dirty="0"/>
          </a:p>
        </p:txBody>
      </p:sp>
      <p:sp>
        <p:nvSpPr>
          <p:cNvPr id="5" name="Shape 2"/>
          <p:cNvSpPr/>
          <p:nvPr/>
        </p:nvSpPr>
        <p:spPr>
          <a:xfrm>
            <a:off x="6280190" y="3836670"/>
            <a:ext cx="22860" cy="3587472"/>
          </a:xfrm>
          <a:prstGeom prst="roundRect">
            <a:avLst>
              <a:gd name="adj" fmla="val 364651"/>
            </a:avLst>
          </a:prstGeom>
          <a:solidFill>
            <a:srgbClr val="1B4D97"/>
          </a:solidFill>
          <a:ln/>
        </p:spPr>
      </p:sp>
      <p:sp>
        <p:nvSpPr>
          <p:cNvPr id="6" name="Shape 3"/>
          <p:cNvSpPr/>
          <p:nvPr/>
        </p:nvSpPr>
        <p:spPr>
          <a:xfrm>
            <a:off x="6303050" y="3836670"/>
            <a:ext cx="7556421" cy="1595318"/>
          </a:xfrm>
          <a:prstGeom prst="rect">
            <a:avLst/>
          </a:prstGeom>
          <a:solidFill>
            <a:srgbClr val="02347E"/>
          </a:solidFill>
          <a:ln w="7620">
            <a:solidFill>
              <a:srgbClr val="1B4D97"/>
            </a:solidFill>
            <a:prstDash val="solid"/>
          </a:ln>
        </p:spPr>
      </p:sp>
      <p:sp>
        <p:nvSpPr>
          <p:cNvPr id="7" name="Text 4"/>
          <p:cNvSpPr/>
          <p:nvPr/>
        </p:nvSpPr>
        <p:spPr>
          <a:xfrm>
            <a:off x="6501408" y="4042648"/>
            <a:ext cx="4151233" cy="310158"/>
          </a:xfrm>
          <a:prstGeom prst="rect">
            <a:avLst/>
          </a:prstGeom>
          <a:noFill/>
          <a:ln/>
        </p:spPr>
        <p:txBody>
          <a:bodyPr wrap="non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Płytkie drzewa (głębokość 2-4)</a:t>
            </a:r>
            <a:endParaRPr lang="en-US" sz="1950" dirty="0"/>
          </a:p>
        </p:txBody>
      </p:sp>
      <p:sp>
        <p:nvSpPr>
          <p:cNvPr id="8" name="Text 5"/>
          <p:cNvSpPr/>
          <p:nvPr/>
        </p:nvSpPr>
        <p:spPr>
          <a:xfrm>
            <a:off x="6501408" y="4471868"/>
            <a:ext cx="7152084" cy="317540"/>
          </a:xfrm>
          <a:prstGeom prst="rect">
            <a:avLst/>
          </a:prstGeom>
          <a:noFill/>
          <a:ln/>
        </p:spPr>
        <p:txBody>
          <a:bodyPr wrap="non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Zalety:</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Wysoka interpretowalność, niska wariancja, szybka predykcja</a:t>
            </a:r>
            <a:endParaRPr lang="en-US" sz="1550" dirty="0"/>
          </a:p>
        </p:txBody>
      </p:sp>
      <p:sp>
        <p:nvSpPr>
          <p:cNvPr id="9" name="Text 6"/>
          <p:cNvSpPr/>
          <p:nvPr/>
        </p:nvSpPr>
        <p:spPr>
          <a:xfrm>
            <a:off x="6501408" y="4908471"/>
            <a:ext cx="7152084" cy="317540"/>
          </a:xfrm>
          <a:prstGeom prst="rect">
            <a:avLst/>
          </a:prstGeom>
          <a:noFill/>
          <a:ln/>
        </p:spPr>
        <p:txBody>
          <a:bodyPr wrap="non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Wady:</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Możliwe niedouczenie, uproszczona reprezentacja wzorców</a:t>
            </a:r>
            <a:endParaRPr lang="en-US" sz="1550" dirty="0"/>
          </a:p>
        </p:txBody>
      </p:sp>
      <p:sp>
        <p:nvSpPr>
          <p:cNvPr id="10" name="Shape 7"/>
          <p:cNvSpPr/>
          <p:nvPr/>
        </p:nvSpPr>
        <p:spPr>
          <a:xfrm>
            <a:off x="6303050" y="5828824"/>
            <a:ext cx="7556421" cy="1595318"/>
          </a:xfrm>
          <a:prstGeom prst="rect">
            <a:avLst/>
          </a:prstGeom>
          <a:solidFill>
            <a:srgbClr val="02347E"/>
          </a:solidFill>
          <a:ln w="7620">
            <a:solidFill>
              <a:srgbClr val="1B4D97"/>
            </a:solidFill>
            <a:prstDash val="solid"/>
          </a:ln>
        </p:spPr>
      </p:sp>
      <p:sp>
        <p:nvSpPr>
          <p:cNvPr id="11" name="Text 8"/>
          <p:cNvSpPr/>
          <p:nvPr/>
        </p:nvSpPr>
        <p:spPr>
          <a:xfrm>
            <a:off x="6501408" y="6034802"/>
            <a:ext cx="4409599" cy="310158"/>
          </a:xfrm>
          <a:prstGeom prst="rect">
            <a:avLst/>
          </a:prstGeom>
          <a:noFill/>
          <a:ln/>
        </p:spPr>
        <p:txBody>
          <a:bodyPr wrap="non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Głębokie drzewa (głębokość 10+)</a:t>
            </a:r>
            <a:endParaRPr lang="en-US" sz="1950" dirty="0"/>
          </a:p>
        </p:txBody>
      </p:sp>
      <p:sp>
        <p:nvSpPr>
          <p:cNvPr id="12" name="Text 9"/>
          <p:cNvSpPr/>
          <p:nvPr/>
        </p:nvSpPr>
        <p:spPr>
          <a:xfrm>
            <a:off x="6501408" y="6464022"/>
            <a:ext cx="7152084" cy="317540"/>
          </a:xfrm>
          <a:prstGeom prst="rect">
            <a:avLst/>
          </a:prstGeom>
          <a:noFill/>
          <a:ln/>
        </p:spPr>
        <p:txBody>
          <a:bodyPr wrap="non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Zalety:</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Modelowanie złożonych interakcji, niska błąd treningowy</a:t>
            </a:r>
            <a:endParaRPr lang="en-US" sz="1550" dirty="0"/>
          </a:p>
        </p:txBody>
      </p:sp>
      <p:sp>
        <p:nvSpPr>
          <p:cNvPr id="13" name="Text 10"/>
          <p:cNvSpPr/>
          <p:nvPr/>
        </p:nvSpPr>
        <p:spPr>
          <a:xfrm>
            <a:off x="6501408" y="6900624"/>
            <a:ext cx="7152084" cy="317540"/>
          </a:xfrm>
          <a:prstGeom prst="rect">
            <a:avLst/>
          </a:prstGeom>
          <a:noFill/>
          <a:ln/>
        </p:spPr>
        <p:txBody>
          <a:bodyPr wrap="non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Wady:</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Ryzyko przeuczenia, trudna interpretacja, wysoka wariancja</a:t>
            </a:r>
            <a:endParaRPr lang="en-US" sz="15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2072164"/>
            <a:ext cx="8596551"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Interpretacja reguł decyzyjnych</a:t>
            </a:r>
            <a:endParaRPr lang="en-US" sz="3900" dirty="0"/>
          </a:p>
        </p:txBody>
      </p:sp>
      <p:sp>
        <p:nvSpPr>
          <p:cNvPr id="3" name="Text 1"/>
          <p:cNvSpPr/>
          <p:nvPr/>
        </p:nvSpPr>
        <p:spPr>
          <a:xfrm>
            <a:off x="793790" y="308907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Jedną z największych zalet drzew decyzyjnych jest ich interpretowalność. Każda ścieżka od korzenia do liścia reprezentuje regułę decyzyjną, którą można zapisać w postaci logicznej koniunkcji warunków.</a:t>
            </a:r>
            <a:endParaRPr lang="en-US" sz="1550" dirty="0"/>
          </a:p>
        </p:txBody>
      </p:sp>
      <p:sp>
        <p:nvSpPr>
          <p:cNvPr id="4" name="Shape 2"/>
          <p:cNvSpPr/>
          <p:nvPr/>
        </p:nvSpPr>
        <p:spPr>
          <a:xfrm>
            <a:off x="793790" y="3947398"/>
            <a:ext cx="13042821" cy="1351717"/>
          </a:xfrm>
          <a:prstGeom prst="roundRect">
            <a:avLst>
              <a:gd name="adj" fmla="val 6167"/>
            </a:avLst>
          </a:prstGeom>
          <a:solidFill>
            <a:srgbClr val="011F4B"/>
          </a:solidFill>
          <a:ln/>
        </p:spPr>
      </p:sp>
      <p:pic>
        <p:nvPicPr>
          <p:cNvPr id="5" name="Image 0" descr="preencoded.png">    </p:cNvPr>
          <p:cNvPicPr>
            <a:picLocks noChangeAspect="1"/>
          </p:cNvPicPr>
          <p:nvPr/>
        </p:nvPicPr>
        <p:blipFill>
          <a:blip r:embed="rId1"/>
          <a:stretch>
            <a:fillRect/>
          </a:stretch>
        </p:blipFill>
        <p:spPr>
          <a:xfrm>
            <a:off x="992148" y="4206835"/>
            <a:ext cx="310039" cy="248007"/>
          </a:xfrm>
          <a:prstGeom prst="rect">
            <a:avLst/>
          </a:prstGeom>
        </p:spPr>
      </p:pic>
      <p:sp>
        <p:nvSpPr>
          <p:cNvPr id="6" name="Text 3"/>
          <p:cNvSpPr/>
          <p:nvPr/>
        </p:nvSpPr>
        <p:spPr>
          <a:xfrm>
            <a:off x="1500545" y="4195286"/>
            <a:ext cx="3627596"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Syne Bold" pitchFamily="34" charset="0"/>
                <a:ea typeface="Syne Bold" pitchFamily="34" charset="-122"/>
                <a:cs typeface="Syne Bold" pitchFamily="34" charset="-120"/>
              </a:rPr>
              <a:t>Przykład reguły decyzyjnej</a:t>
            </a:r>
            <a:endParaRPr lang="en-US" sz="1950" dirty="0"/>
          </a:p>
        </p:txBody>
      </p:sp>
      <p:sp>
        <p:nvSpPr>
          <p:cNvPr id="7" name="Text 4"/>
          <p:cNvSpPr/>
          <p:nvPr/>
        </p:nvSpPr>
        <p:spPr>
          <a:xfrm>
            <a:off x="1500545" y="4703802"/>
            <a:ext cx="12137708" cy="317540"/>
          </a:xfrm>
          <a:prstGeom prst="rect">
            <a:avLst/>
          </a:prstGeom>
          <a:noFill/>
          <a:ln/>
        </p:spPr>
        <p:txBody>
          <a:bodyPr wrap="none" lIns="0" tIns="0" rIns="0" bIns="0" rtlCol="0" anchor="t"/>
          <a:lstStyle/>
          <a:p>
            <a:pPr algn="l" indent="0" marL="0">
              <a:lnSpc>
                <a:spcPts val="2500"/>
              </a:lnSpc>
              <a:buNone/>
            </a:pPr>
            <a:r>
              <a:rPr lang="en-US" sz="1550" dirty="0">
                <a:solidFill>
                  <a:srgbClr val="FFFFFF"/>
                </a:solidFill>
                <a:latin typeface="Arimo" pitchFamily="34" charset="0"/>
                <a:ea typeface="Arimo" pitchFamily="34" charset="-122"/>
                <a:cs typeface="Arimo" pitchFamily="34" charset="-120"/>
              </a:rPr>
              <a:t>JEŚLI (wiek &gt; 35) I (urządzenie = 'mobile') I (czas_sesji &gt; 5) I (godzina między 18-22) TO kliknięcie = TAK (prawdopodobieństwo = 0.82)</a:t>
            </a:r>
            <a:endParaRPr lang="en-US" sz="1550" dirty="0"/>
          </a:p>
        </p:txBody>
      </p:sp>
      <p:sp>
        <p:nvSpPr>
          <p:cNvPr id="8" name="Text 5"/>
          <p:cNvSpPr/>
          <p:nvPr/>
        </p:nvSpPr>
        <p:spPr>
          <a:xfrm>
            <a:off x="793790" y="5522357"/>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Takie reguły pozwalają specjalistom marketingu zrozumieć, które kombinacje cech użytkowników i kontekstu prowadzą do wyższego prawdopodobieństwa kliknięcia, co umożliwia optymalizację strategii targetowania.</a:t>
            </a:r>
            <a:endParaRPr lang="en-US" sz="15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280190" y="2476976"/>
            <a:ext cx="1170623" cy="388382"/>
          </a:xfrm>
          <a:prstGeom prst="roundRect">
            <a:avLst>
              <a:gd name="adj" fmla="val 17171"/>
            </a:avLst>
          </a:prstGeom>
          <a:noFill/>
          <a:ln w="7620">
            <a:solidFill>
              <a:srgbClr val="69A5FD"/>
            </a:solidFill>
            <a:prstDash val="solid"/>
          </a:ln>
        </p:spPr>
      </p:sp>
      <p:sp>
        <p:nvSpPr>
          <p:cNvPr id="4" name="Text 1"/>
          <p:cNvSpPr/>
          <p:nvPr/>
        </p:nvSpPr>
        <p:spPr>
          <a:xfrm>
            <a:off x="6406872" y="2544128"/>
            <a:ext cx="917258" cy="254079"/>
          </a:xfrm>
          <a:prstGeom prst="rect">
            <a:avLst/>
          </a:prstGeom>
          <a:noFill/>
          <a:ln/>
        </p:spPr>
        <p:txBody>
          <a:bodyPr wrap="none" lIns="0" tIns="0" rIns="0" bIns="0" rtlCol="0" anchor="t"/>
          <a:lstStyle/>
          <a:p>
            <a:pPr algn="l" indent="0" marL="0">
              <a:lnSpc>
                <a:spcPts val="2000"/>
              </a:lnSpc>
              <a:buNone/>
            </a:pPr>
            <a:r>
              <a:rPr lang="en-US" sz="1250" dirty="0">
                <a:solidFill>
                  <a:srgbClr val="69A5FD"/>
                </a:solidFill>
                <a:latin typeface="Arimo" pitchFamily="34" charset="0"/>
                <a:ea typeface="Arimo" pitchFamily="34" charset="-122"/>
                <a:cs typeface="Arimo" pitchFamily="34" charset="-120"/>
              </a:rPr>
              <a:t>ROZDZIAŁ 3</a:t>
            </a:r>
            <a:endParaRPr lang="en-US" sz="1250" dirty="0"/>
          </a:p>
        </p:txBody>
      </p:sp>
      <p:sp>
        <p:nvSpPr>
          <p:cNvPr id="5" name="Text 2"/>
          <p:cNvSpPr/>
          <p:nvPr/>
        </p:nvSpPr>
        <p:spPr>
          <a:xfrm>
            <a:off x="6280190" y="2944654"/>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Proces budowania drzewa decyzyjnego</a:t>
            </a:r>
            <a:endParaRPr lang="en-US" sz="3900" dirty="0"/>
          </a:p>
        </p:txBody>
      </p:sp>
      <p:sp>
        <p:nvSpPr>
          <p:cNvPr id="6" name="Text 3"/>
          <p:cNvSpPr/>
          <p:nvPr/>
        </p:nvSpPr>
        <p:spPr>
          <a:xfrm>
            <a:off x="6280190" y="4482465"/>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Konstrukcja drzewa decyzyjnego to iteracyjny proces rekurencyjnego dzielenia danych na coraz bardziej jednorodne podgrupy. Algorytm stosuje strategię zachłanną, wybierając na każdym kroku podział, który maksymalnie poprawia jakość separacji klas.</a:t>
            </a:r>
            <a:endParaRPr lang="en-US" sz="15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sp>
        <p:nvSpPr>
          <p:cNvPr id="2" name="Text 0"/>
          <p:cNvSpPr/>
          <p:nvPr/>
        </p:nvSpPr>
        <p:spPr>
          <a:xfrm>
            <a:off x="793790" y="1237536"/>
            <a:ext cx="12296775"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Algorytm rekurencyjnego dzielenia binarnego</a:t>
            </a:r>
            <a:endParaRPr lang="en-US" sz="3900" dirty="0"/>
          </a:p>
        </p:txBody>
      </p:sp>
      <p:pic>
        <p:nvPicPr>
          <p:cNvPr id="3" name="Image 0" descr="preencoded.png">    </p:cNvPr>
          <p:cNvPicPr>
            <a:picLocks noChangeAspect="1"/>
          </p:cNvPicPr>
          <p:nvPr/>
        </p:nvPicPr>
        <p:blipFill>
          <a:blip r:embed="rId1"/>
          <a:stretch>
            <a:fillRect/>
          </a:stretch>
        </p:blipFill>
        <p:spPr>
          <a:xfrm>
            <a:off x="1002625" y="2254448"/>
            <a:ext cx="12625030" cy="4737497"/>
          </a:xfrm>
          <a:prstGeom prst="rect">
            <a:avLst/>
          </a:prstGeom>
        </p:spPr>
      </p:pic>
      <p:pic>
        <p:nvPicPr>
          <p:cNvPr id="4"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784546" y="3461174"/>
            <a:ext cx="652135" cy="652135"/>
          </a:xfrm>
          <a:prstGeom prst="rect">
            <a:avLst/>
          </a:prstGeom>
        </p:spPr>
      </p:pic>
      <p:sp>
        <p:nvSpPr>
          <p:cNvPr id="5" name="Text 1"/>
          <p:cNvSpPr/>
          <p:nvPr/>
        </p:nvSpPr>
        <p:spPr>
          <a:xfrm>
            <a:off x="11203535" y="5841874"/>
            <a:ext cx="1904234" cy="366826"/>
          </a:xfrm>
          <a:prstGeom prst="rect">
            <a:avLst/>
          </a:prstGeom>
          <a:noFill/>
          <a:ln/>
        </p:spPr>
        <p:txBody>
          <a:bodyPr wrap="none" lIns="0" tIns="0" rIns="0" bIns="0" rtlCol="0" anchor="t"/>
          <a:lstStyle/>
          <a:p>
            <a:pPr algn="ctr" indent="0" marL="0">
              <a:lnSpc>
                <a:spcPts val="2850"/>
              </a:lnSpc>
              <a:buNone/>
            </a:pPr>
            <a:r>
              <a:rPr lang="en-US" sz="2300" b="1" dirty="0">
                <a:solidFill>
                  <a:srgbClr val="D9E1FF"/>
                </a:solidFill>
                <a:latin typeface="Syne Bold" pitchFamily="34" charset="0"/>
                <a:ea typeface="Syne Bold" pitchFamily="34" charset="-122"/>
                <a:cs typeface="Syne Bold" pitchFamily="34" charset="-120"/>
              </a:rPr>
              <a:t>Powtarzaj</a:t>
            </a:r>
            <a:endParaRPr lang="en-US" sz="2300" dirty="0"/>
          </a:p>
        </p:txBody>
      </p:sp>
      <p:pic>
        <p:nvPicPr>
          <p:cNvPr id="6"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397120" y="3462397"/>
            <a:ext cx="652135" cy="652135"/>
          </a:xfrm>
          <a:prstGeom prst="rect">
            <a:avLst/>
          </a:prstGeom>
        </p:spPr>
      </p:pic>
      <p:sp>
        <p:nvSpPr>
          <p:cNvPr id="7" name="Text 2"/>
          <p:cNvSpPr/>
          <p:nvPr/>
        </p:nvSpPr>
        <p:spPr>
          <a:xfrm>
            <a:off x="8803678" y="5658461"/>
            <a:ext cx="1904234" cy="733652"/>
          </a:xfrm>
          <a:prstGeom prst="rect">
            <a:avLst/>
          </a:prstGeom>
          <a:noFill/>
          <a:ln/>
        </p:spPr>
        <p:txBody>
          <a:bodyPr wrap="square" lIns="0" tIns="0" rIns="0" bIns="0" rtlCol="0" anchor="t"/>
          <a:lstStyle/>
          <a:p>
            <a:pPr algn="ctr" indent="0" marL="0">
              <a:lnSpc>
                <a:spcPts val="2850"/>
              </a:lnSpc>
              <a:buNone/>
            </a:pPr>
            <a:r>
              <a:rPr lang="en-US" sz="2300" b="1" dirty="0">
                <a:solidFill>
                  <a:srgbClr val="D9E1FF"/>
                </a:solidFill>
                <a:latin typeface="Syne Bold" pitchFamily="34" charset="0"/>
                <a:ea typeface="Syne Bold" pitchFamily="34" charset="-122"/>
                <a:cs typeface="Syne Bold" pitchFamily="34" charset="-120"/>
              </a:rPr>
              <a:t>Utwórz dzieci</a:t>
            </a:r>
            <a:endParaRPr lang="en-US" sz="2300" dirty="0"/>
          </a:p>
        </p:txBody>
      </p:sp>
      <p:pic>
        <p:nvPicPr>
          <p:cNvPr id="8"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010307" y="3462397"/>
            <a:ext cx="652135" cy="652135"/>
          </a:xfrm>
          <a:prstGeom prst="rect">
            <a:avLst/>
          </a:prstGeom>
        </p:spPr>
      </p:pic>
      <p:sp>
        <p:nvSpPr>
          <p:cNvPr id="9" name="Text 3"/>
          <p:cNvSpPr/>
          <p:nvPr/>
        </p:nvSpPr>
        <p:spPr>
          <a:xfrm>
            <a:off x="6416864" y="5475048"/>
            <a:ext cx="1904234" cy="1100478"/>
          </a:xfrm>
          <a:prstGeom prst="rect">
            <a:avLst/>
          </a:prstGeom>
          <a:noFill/>
          <a:ln/>
        </p:spPr>
        <p:txBody>
          <a:bodyPr wrap="square" lIns="0" tIns="0" rIns="0" bIns="0" rtlCol="0" anchor="t"/>
          <a:lstStyle/>
          <a:p>
            <a:pPr algn="ctr" indent="0" marL="0">
              <a:lnSpc>
                <a:spcPts val="2850"/>
              </a:lnSpc>
              <a:buNone/>
            </a:pPr>
            <a:r>
              <a:rPr lang="en-US" sz="2300" b="1" dirty="0">
                <a:solidFill>
                  <a:srgbClr val="D9E1FF"/>
                </a:solidFill>
                <a:latin typeface="Syne Bold" pitchFamily="34" charset="0"/>
                <a:ea typeface="Syne Bold" pitchFamily="34" charset="-122"/>
                <a:cs typeface="Syne Bold" pitchFamily="34" charset="-120"/>
              </a:rPr>
              <a:t>Wybór najlepszego</a:t>
            </a:r>
            <a:endParaRPr lang="en-US" sz="2300" dirty="0"/>
          </a:p>
        </p:txBody>
      </p:sp>
      <p:pic>
        <p:nvPicPr>
          <p:cNvPr id="10" name="Image 4" descr="preencoded.png">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623493" y="3462397"/>
            <a:ext cx="652135" cy="652135"/>
          </a:xfrm>
          <a:prstGeom prst="rect">
            <a:avLst/>
          </a:prstGeom>
        </p:spPr>
      </p:pic>
      <p:sp>
        <p:nvSpPr>
          <p:cNvPr id="11" name="Text 4"/>
          <p:cNvSpPr/>
          <p:nvPr/>
        </p:nvSpPr>
        <p:spPr>
          <a:xfrm>
            <a:off x="4030050" y="5658461"/>
            <a:ext cx="1904234" cy="733652"/>
          </a:xfrm>
          <a:prstGeom prst="rect">
            <a:avLst/>
          </a:prstGeom>
          <a:noFill/>
          <a:ln/>
        </p:spPr>
        <p:txBody>
          <a:bodyPr wrap="square" lIns="0" tIns="0" rIns="0" bIns="0" rtlCol="0" anchor="t"/>
          <a:lstStyle/>
          <a:p>
            <a:pPr algn="ctr" indent="0" marL="0">
              <a:lnSpc>
                <a:spcPts val="2850"/>
              </a:lnSpc>
              <a:buNone/>
            </a:pPr>
            <a:r>
              <a:rPr lang="en-US" sz="2300" b="1" dirty="0">
                <a:solidFill>
                  <a:srgbClr val="D9E1FF"/>
                </a:solidFill>
                <a:latin typeface="Syne Bold" pitchFamily="34" charset="0"/>
                <a:ea typeface="Syne Bold" pitchFamily="34" charset="-122"/>
                <a:cs typeface="Syne Bold" pitchFamily="34" charset="-120"/>
              </a:rPr>
              <a:t>Ocena podziałów</a:t>
            </a:r>
            <a:endParaRPr lang="en-US" sz="2300" dirty="0"/>
          </a:p>
        </p:txBody>
      </p:sp>
      <p:pic>
        <p:nvPicPr>
          <p:cNvPr id="12" name="Image 5" descr="preencoded.png">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23636" y="3462397"/>
            <a:ext cx="652135" cy="652135"/>
          </a:xfrm>
          <a:prstGeom prst="rect">
            <a:avLst/>
          </a:prstGeom>
        </p:spPr>
      </p:pic>
      <p:sp>
        <p:nvSpPr>
          <p:cNvPr id="13" name="Text 5"/>
          <p:cNvSpPr/>
          <p:nvPr/>
        </p:nvSpPr>
        <p:spPr>
          <a:xfrm>
            <a:off x="1591065" y="5658461"/>
            <a:ext cx="1904234" cy="733652"/>
          </a:xfrm>
          <a:prstGeom prst="rect">
            <a:avLst/>
          </a:prstGeom>
          <a:noFill/>
          <a:ln/>
        </p:spPr>
        <p:txBody>
          <a:bodyPr wrap="square" lIns="0" tIns="0" rIns="0" bIns="0" rtlCol="0" anchor="t"/>
          <a:lstStyle/>
          <a:p>
            <a:pPr algn="ctr" indent="0" marL="0">
              <a:lnSpc>
                <a:spcPts val="2850"/>
              </a:lnSpc>
              <a:buNone/>
            </a:pPr>
            <a:r>
              <a:rPr lang="en-US" sz="2300" b="1" dirty="0">
                <a:solidFill>
                  <a:srgbClr val="D9E1FF"/>
                </a:solidFill>
                <a:latin typeface="Syne Bold" pitchFamily="34" charset="0"/>
                <a:ea typeface="Syne Bold" pitchFamily="34" charset="-122"/>
                <a:cs typeface="Syne Bold" pitchFamily="34" charset="-120"/>
              </a:rPr>
              <a:t>Węzeł główny</a:t>
            </a:r>
            <a:endParaRPr lang="en-US" sz="23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793790" y="2001679"/>
            <a:ext cx="10172819"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Wybór optymalnego punktu podziału</a:t>
            </a:r>
            <a:endParaRPr lang="en-US" sz="3900" dirty="0"/>
          </a:p>
        </p:txBody>
      </p:sp>
      <p:sp>
        <p:nvSpPr>
          <p:cNvPr id="3" name="Text 1"/>
          <p:cNvSpPr/>
          <p:nvPr/>
        </p:nvSpPr>
        <p:spPr>
          <a:xfrm>
            <a:off x="793790" y="3098006"/>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Dla zmiennych numerycznych algorytm rozważa wszystkie unikalne wartości jako potencjalne punkty podziału. Dla zmiennych kategorialnych analizowane są wszystkie możliwe podzbiory kategorii.</a:t>
            </a:r>
            <a:endParaRPr lang="en-US" sz="1550" dirty="0"/>
          </a:p>
        </p:txBody>
      </p:sp>
      <p:sp>
        <p:nvSpPr>
          <p:cNvPr id="4" name="Text 2"/>
          <p:cNvSpPr/>
          <p:nvPr/>
        </p:nvSpPr>
        <p:spPr>
          <a:xfrm>
            <a:off x="793790" y="4229219"/>
            <a:ext cx="6279356"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Złożoność obliczeniowa tego procesu wynosi O(n × m × log n), gdzie n to liczba obserwacji, a m liczba cech. Dla dużych zbiorów danych stosuje się optymalizacje, takie jak histogram-based splitting.</a:t>
            </a:r>
            <a:endParaRPr lang="en-US" sz="1550" dirty="0"/>
          </a:p>
        </p:txBody>
      </p:sp>
      <p:sp>
        <p:nvSpPr>
          <p:cNvPr id="5" name="Text 3"/>
          <p:cNvSpPr/>
          <p:nvPr/>
        </p:nvSpPr>
        <p:spPr>
          <a:xfrm>
            <a:off x="7564874" y="3117771"/>
            <a:ext cx="3415903"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Syne Bold" pitchFamily="34" charset="0"/>
                <a:ea typeface="Syne Bold" pitchFamily="34" charset="-122"/>
                <a:cs typeface="Syne Bold" pitchFamily="34" charset="-120"/>
              </a:rPr>
              <a:t>Kryteria wyboru podziału</a:t>
            </a:r>
            <a:endParaRPr lang="en-US" sz="1950" dirty="0"/>
          </a:p>
        </p:txBody>
      </p:sp>
      <p:sp>
        <p:nvSpPr>
          <p:cNvPr id="6" name="Shape 4"/>
          <p:cNvSpPr/>
          <p:nvPr/>
        </p:nvSpPr>
        <p:spPr>
          <a:xfrm>
            <a:off x="7564874" y="3651171"/>
            <a:ext cx="3040499" cy="1077516"/>
          </a:xfrm>
          <a:prstGeom prst="roundRect">
            <a:avLst>
              <a:gd name="adj" fmla="val 7736"/>
            </a:avLst>
          </a:prstGeom>
          <a:solidFill>
            <a:srgbClr val="16125E"/>
          </a:solidFill>
          <a:ln w="22860">
            <a:solidFill>
              <a:srgbClr val="1B4D97"/>
            </a:solidFill>
            <a:prstDash val="solid"/>
          </a:ln>
        </p:spPr>
      </p:sp>
      <p:sp>
        <p:nvSpPr>
          <p:cNvPr id="7" name="Text 5"/>
          <p:cNvSpPr/>
          <p:nvPr/>
        </p:nvSpPr>
        <p:spPr>
          <a:xfrm>
            <a:off x="7786092" y="3872389"/>
            <a:ext cx="2598063" cy="635079"/>
          </a:xfrm>
          <a:prstGeom prst="rect">
            <a:avLst/>
          </a:prstGeom>
          <a:noFill/>
          <a:ln/>
        </p:spPr>
        <p:txBody>
          <a:bodyPr wrap="squar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Maksymalizacja</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Redukcji nieczystości</a:t>
            </a:r>
            <a:endParaRPr lang="en-US" sz="1550" dirty="0"/>
          </a:p>
        </p:txBody>
      </p:sp>
      <p:sp>
        <p:nvSpPr>
          <p:cNvPr id="8" name="Shape 6"/>
          <p:cNvSpPr/>
          <p:nvPr/>
        </p:nvSpPr>
        <p:spPr>
          <a:xfrm>
            <a:off x="10803731" y="3651171"/>
            <a:ext cx="3040499" cy="1077516"/>
          </a:xfrm>
          <a:prstGeom prst="roundRect">
            <a:avLst>
              <a:gd name="adj" fmla="val 7736"/>
            </a:avLst>
          </a:prstGeom>
          <a:solidFill>
            <a:srgbClr val="16125E"/>
          </a:solidFill>
          <a:ln w="22860">
            <a:solidFill>
              <a:srgbClr val="1B4D97"/>
            </a:solidFill>
            <a:prstDash val="solid"/>
          </a:ln>
        </p:spPr>
      </p:sp>
      <p:sp>
        <p:nvSpPr>
          <p:cNvPr id="9" name="Text 7"/>
          <p:cNvSpPr/>
          <p:nvPr/>
        </p:nvSpPr>
        <p:spPr>
          <a:xfrm>
            <a:off x="11024949" y="3872389"/>
            <a:ext cx="2598063" cy="635079"/>
          </a:xfrm>
          <a:prstGeom prst="rect">
            <a:avLst/>
          </a:prstGeom>
          <a:noFill/>
          <a:ln/>
        </p:spPr>
        <p:txBody>
          <a:bodyPr wrap="squar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Minimalizacja</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Wariancji w węzłach</a:t>
            </a:r>
            <a:endParaRPr lang="en-US" sz="1550" dirty="0"/>
          </a:p>
        </p:txBody>
      </p:sp>
      <p:sp>
        <p:nvSpPr>
          <p:cNvPr id="10" name="Shape 8"/>
          <p:cNvSpPr/>
          <p:nvPr/>
        </p:nvSpPr>
        <p:spPr>
          <a:xfrm>
            <a:off x="7564874" y="4927044"/>
            <a:ext cx="6279356" cy="1077516"/>
          </a:xfrm>
          <a:prstGeom prst="roundRect">
            <a:avLst>
              <a:gd name="adj" fmla="val 7736"/>
            </a:avLst>
          </a:prstGeom>
          <a:solidFill>
            <a:srgbClr val="16125E"/>
          </a:solidFill>
          <a:ln w="22860">
            <a:solidFill>
              <a:srgbClr val="1B4D97"/>
            </a:solidFill>
            <a:prstDash val="solid"/>
          </a:ln>
        </p:spPr>
      </p:sp>
      <p:sp>
        <p:nvSpPr>
          <p:cNvPr id="11" name="Text 9"/>
          <p:cNvSpPr/>
          <p:nvPr/>
        </p:nvSpPr>
        <p:spPr>
          <a:xfrm>
            <a:off x="7786092" y="5148263"/>
            <a:ext cx="5836920" cy="635079"/>
          </a:xfrm>
          <a:prstGeom prst="rect">
            <a:avLst/>
          </a:prstGeom>
          <a:noFill/>
          <a:ln/>
        </p:spPr>
        <p:txBody>
          <a:bodyPr wrap="squar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Optymalizacja</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Przyrostu informacji</a:t>
            </a:r>
            <a:endParaRPr lang="en-US" sz="15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Text 0"/>
          <p:cNvSpPr/>
          <p:nvPr/>
        </p:nvSpPr>
        <p:spPr>
          <a:xfrm>
            <a:off x="793790" y="1728311"/>
            <a:ext cx="10351889"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Warunki zatrzymania wzrostu drzewa</a:t>
            </a:r>
            <a:endParaRPr lang="en-US" sz="3900" dirty="0"/>
          </a:p>
        </p:txBody>
      </p:sp>
      <p:sp>
        <p:nvSpPr>
          <p:cNvPr id="3" name="Text 1"/>
          <p:cNvSpPr/>
          <p:nvPr/>
        </p:nvSpPr>
        <p:spPr>
          <a:xfrm>
            <a:off x="793790" y="2745224"/>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Kontrolowanie wzrostu drzewa jest kluczowe dla uniknięcia przeuczenia. Algorytm zatrzymuje proces dzielenia, gdy spełniony jest jeden z warunków stopu, które stanowią formę regularyzacji modelu.</a:t>
            </a:r>
            <a:endParaRPr lang="en-US" sz="1550" dirty="0"/>
          </a:p>
        </p:txBody>
      </p:sp>
      <p:sp>
        <p:nvSpPr>
          <p:cNvPr id="4" name="Shape 2"/>
          <p:cNvSpPr/>
          <p:nvPr/>
        </p:nvSpPr>
        <p:spPr>
          <a:xfrm>
            <a:off x="793790" y="3603546"/>
            <a:ext cx="3111937" cy="2897624"/>
          </a:xfrm>
          <a:prstGeom prst="roundRect">
            <a:avLst>
              <a:gd name="adj" fmla="val 2877"/>
            </a:avLst>
          </a:prstGeom>
          <a:solidFill>
            <a:srgbClr val="02347E"/>
          </a:solidFill>
          <a:ln w="7620">
            <a:solidFill>
              <a:srgbClr val="1B4D97"/>
            </a:solidFill>
            <a:prstDash val="solid"/>
          </a:ln>
        </p:spPr>
      </p:sp>
      <p:sp>
        <p:nvSpPr>
          <p:cNvPr id="5" name="Shape 3"/>
          <p:cNvSpPr/>
          <p:nvPr/>
        </p:nvSpPr>
        <p:spPr>
          <a:xfrm>
            <a:off x="999768" y="3809524"/>
            <a:ext cx="595313" cy="595313"/>
          </a:xfrm>
          <a:prstGeom prst="roundRect">
            <a:avLst>
              <a:gd name="adj" fmla="val 15358451"/>
            </a:avLst>
          </a:prstGeom>
          <a:solidFill>
            <a:srgbClr val="69A5FD"/>
          </a:solidFill>
          <a:ln/>
        </p:spPr>
      </p:sp>
      <p:pic>
        <p:nvPicPr>
          <p:cNvPr id="6"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163479" y="3973116"/>
            <a:ext cx="267891" cy="267891"/>
          </a:xfrm>
          <a:prstGeom prst="rect">
            <a:avLst/>
          </a:prstGeom>
        </p:spPr>
      </p:pic>
      <p:sp>
        <p:nvSpPr>
          <p:cNvPr id="7" name="Text 4"/>
          <p:cNvSpPr/>
          <p:nvPr/>
        </p:nvSpPr>
        <p:spPr>
          <a:xfrm>
            <a:off x="999768" y="4603194"/>
            <a:ext cx="2699980" cy="620316"/>
          </a:xfrm>
          <a:prstGeom prst="rect">
            <a:avLst/>
          </a:prstGeom>
          <a:noFill/>
          <a:ln/>
        </p:spPr>
        <p:txBody>
          <a:bodyPr wrap="squar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Maksymalna głębokość</a:t>
            </a:r>
            <a:endParaRPr lang="en-US" sz="1950" dirty="0"/>
          </a:p>
        </p:txBody>
      </p:sp>
      <p:sp>
        <p:nvSpPr>
          <p:cNvPr id="8" name="Text 5"/>
          <p:cNvSpPr/>
          <p:nvPr/>
        </p:nvSpPr>
        <p:spPr>
          <a:xfrm>
            <a:off x="999768" y="5342573"/>
            <a:ext cx="2699980"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Osiągnięcie zdefiniowanego limitu poziomów drzewa (np. max_depth=10)</a:t>
            </a:r>
            <a:endParaRPr lang="en-US" sz="1550" dirty="0"/>
          </a:p>
        </p:txBody>
      </p:sp>
      <p:sp>
        <p:nvSpPr>
          <p:cNvPr id="9" name="Shape 6"/>
          <p:cNvSpPr/>
          <p:nvPr/>
        </p:nvSpPr>
        <p:spPr>
          <a:xfrm>
            <a:off x="4104084" y="3603546"/>
            <a:ext cx="3111937" cy="2897624"/>
          </a:xfrm>
          <a:prstGeom prst="roundRect">
            <a:avLst>
              <a:gd name="adj" fmla="val 2877"/>
            </a:avLst>
          </a:prstGeom>
          <a:solidFill>
            <a:srgbClr val="02347E"/>
          </a:solidFill>
          <a:ln w="7620">
            <a:solidFill>
              <a:srgbClr val="1B4D97"/>
            </a:solidFill>
            <a:prstDash val="solid"/>
          </a:ln>
        </p:spPr>
      </p:sp>
      <p:sp>
        <p:nvSpPr>
          <p:cNvPr id="10" name="Shape 7"/>
          <p:cNvSpPr/>
          <p:nvPr/>
        </p:nvSpPr>
        <p:spPr>
          <a:xfrm>
            <a:off x="4310063" y="3809524"/>
            <a:ext cx="595313" cy="595313"/>
          </a:xfrm>
          <a:prstGeom prst="roundRect">
            <a:avLst>
              <a:gd name="adj" fmla="val 15358451"/>
            </a:avLst>
          </a:prstGeom>
          <a:solidFill>
            <a:srgbClr val="69A5FD"/>
          </a:solidFill>
          <a:ln/>
        </p:spPr>
      </p:sp>
      <p:pic>
        <p:nvPicPr>
          <p:cNvPr id="11"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73773" y="3973116"/>
            <a:ext cx="267891" cy="267891"/>
          </a:xfrm>
          <a:prstGeom prst="rect">
            <a:avLst/>
          </a:prstGeom>
        </p:spPr>
      </p:pic>
      <p:sp>
        <p:nvSpPr>
          <p:cNvPr id="12" name="Text 8"/>
          <p:cNvSpPr/>
          <p:nvPr/>
        </p:nvSpPr>
        <p:spPr>
          <a:xfrm>
            <a:off x="4310063" y="4603194"/>
            <a:ext cx="2699980" cy="620316"/>
          </a:xfrm>
          <a:prstGeom prst="rect">
            <a:avLst/>
          </a:prstGeom>
          <a:noFill/>
          <a:ln/>
        </p:spPr>
        <p:txBody>
          <a:bodyPr wrap="squar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Minimalna liczba próbek</a:t>
            </a:r>
            <a:endParaRPr lang="en-US" sz="1950" dirty="0"/>
          </a:p>
        </p:txBody>
      </p:sp>
      <p:sp>
        <p:nvSpPr>
          <p:cNvPr id="13" name="Text 9"/>
          <p:cNvSpPr/>
          <p:nvPr/>
        </p:nvSpPr>
        <p:spPr>
          <a:xfrm>
            <a:off x="4310063" y="5342573"/>
            <a:ext cx="2699980"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Węzeł zawiera mniej obserwacji niż min_samples_split (np. 20)</a:t>
            </a:r>
            <a:endParaRPr lang="en-US" sz="1550" dirty="0"/>
          </a:p>
        </p:txBody>
      </p:sp>
      <p:sp>
        <p:nvSpPr>
          <p:cNvPr id="14" name="Shape 10"/>
          <p:cNvSpPr/>
          <p:nvPr/>
        </p:nvSpPr>
        <p:spPr>
          <a:xfrm>
            <a:off x="7414379" y="3603546"/>
            <a:ext cx="3111937" cy="2897624"/>
          </a:xfrm>
          <a:prstGeom prst="roundRect">
            <a:avLst>
              <a:gd name="adj" fmla="val 2877"/>
            </a:avLst>
          </a:prstGeom>
          <a:solidFill>
            <a:srgbClr val="02347E"/>
          </a:solidFill>
          <a:ln w="7620">
            <a:solidFill>
              <a:srgbClr val="1B4D97"/>
            </a:solidFill>
            <a:prstDash val="solid"/>
          </a:ln>
        </p:spPr>
      </p:sp>
      <p:sp>
        <p:nvSpPr>
          <p:cNvPr id="15" name="Shape 11"/>
          <p:cNvSpPr/>
          <p:nvPr/>
        </p:nvSpPr>
        <p:spPr>
          <a:xfrm>
            <a:off x="7620357" y="3809524"/>
            <a:ext cx="595313" cy="595313"/>
          </a:xfrm>
          <a:prstGeom prst="roundRect">
            <a:avLst>
              <a:gd name="adj" fmla="val 15358451"/>
            </a:avLst>
          </a:prstGeom>
          <a:solidFill>
            <a:srgbClr val="69A5FD"/>
          </a:solidFill>
          <a:ln/>
        </p:spPr>
      </p:sp>
      <p:pic>
        <p:nvPicPr>
          <p:cNvPr id="16" name="Image 2"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84068" y="3973116"/>
            <a:ext cx="267891" cy="267891"/>
          </a:xfrm>
          <a:prstGeom prst="rect">
            <a:avLst/>
          </a:prstGeom>
        </p:spPr>
      </p:pic>
      <p:sp>
        <p:nvSpPr>
          <p:cNvPr id="17" name="Text 12"/>
          <p:cNvSpPr/>
          <p:nvPr/>
        </p:nvSpPr>
        <p:spPr>
          <a:xfrm>
            <a:off x="7620357" y="4603194"/>
            <a:ext cx="2699980" cy="620316"/>
          </a:xfrm>
          <a:prstGeom prst="rect">
            <a:avLst/>
          </a:prstGeom>
          <a:noFill/>
          <a:ln/>
        </p:spPr>
        <p:txBody>
          <a:bodyPr wrap="squar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Minimalna liczba w liściu</a:t>
            </a:r>
            <a:endParaRPr lang="en-US" sz="1950" dirty="0"/>
          </a:p>
        </p:txBody>
      </p:sp>
      <p:sp>
        <p:nvSpPr>
          <p:cNvPr id="18" name="Text 13"/>
          <p:cNvSpPr/>
          <p:nvPr/>
        </p:nvSpPr>
        <p:spPr>
          <a:xfrm>
            <a:off x="7620357" y="5342573"/>
            <a:ext cx="2699980"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Węzeł liścia musiałby mieć mniej niż min_samples_leaf próbek (np. 10)</a:t>
            </a:r>
            <a:endParaRPr lang="en-US" sz="1550" dirty="0"/>
          </a:p>
        </p:txBody>
      </p:sp>
      <p:sp>
        <p:nvSpPr>
          <p:cNvPr id="19" name="Shape 14"/>
          <p:cNvSpPr/>
          <p:nvPr/>
        </p:nvSpPr>
        <p:spPr>
          <a:xfrm>
            <a:off x="10724674" y="3603546"/>
            <a:ext cx="3111937" cy="2897624"/>
          </a:xfrm>
          <a:prstGeom prst="roundRect">
            <a:avLst>
              <a:gd name="adj" fmla="val 2877"/>
            </a:avLst>
          </a:prstGeom>
          <a:solidFill>
            <a:srgbClr val="02347E"/>
          </a:solidFill>
          <a:ln w="7620">
            <a:solidFill>
              <a:srgbClr val="1B4D97"/>
            </a:solidFill>
            <a:prstDash val="solid"/>
          </a:ln>
        </p:spPr>
      </p:sp>
      <p:sp>
        <p:nvSpPr>
          <p:cNvPr id="20" name="Shape 15"/>
          <p:cNvSpPr/>
          <p:nvPr/>
        </p:nvSpPr>
        <p:spPr>
          <a:xfrm>
            <a:off x="10930652" y="3809524"/>
            <a:ext cx="595313" cy="595313"/>
          </a:xfrm>
          <a:prstGeom prst="roundRect">
            <a:avLst>
              <a:gd name="adj" fmla="val 15358451"/>
            </a:avLst>
          </a:prstGeom>
          <a:solidFill>
            <a:srgbClr val="69A5FD"/>
          </a:solidFill>
          <a:ln/>
        </p:spPr>
      </p:sp>
      <p:pic>
        <p:nvPicPr>
          <p:cNvPr id="21" name="Image 3"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1094363" y="3973116"/>
            <a:ext cx="267891" cy="267891"/>
          </a:xfrm>
          <a:prstGeom prst="rect">
            <a:avLst/>
          </a:prstGeom>
        </p:spPr>
      </p:pic>
      <p:sp>
        <p:nvSpPr>
          <p:cNvPr id="22" name="Text 16"/>
          <p:cNvSpPr/>
          <p:nvPr/>
        </p:nvSpPr>
        <p:spPr>
          <a:xfrm>
            <a:off x="10930652" y="4603194"/>
            <a:ext cx="2699980" cy="620316"/>
          </a:xfrm>
          <a:prstGeom prst="rect">
            <a:avLst/>
          </a:prstGeom>
          <a:noFill/>
          <a:ln/>
        </p:spPr>
        <p:txBody>
          <a:bodyPr wrap="squar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Brak poprawy jakości</a:t>
            </a:r>
            <a:endParaRPr lang="en-US" sz="1950" dirty="0"/>
          </a:p>
        </p:txBody>
      </p:sp>
      <p:sp>
        <p:nvSpPr>
          <p:cNvPr id="23" name="Text 17"/>
          <p:cNvSpPr/>
          <p:nvPr/>
        </p:nvSpPr>
        <p:spPr>
          <a:xfrm>
            <a:off x="10930652" y="5342573"/>
            <a:ext cx="2699980"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Podział nie zmniejsza nieczystości o min_impurity_decrease</a:t>
            </a:r>
            <a:endParaRPr lang="en-US" sz="15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793790" y="2635687"/>
            <a:ext cx="1170623" cy="388382"/>
          </a:xfrm>
          <a:prstGeom prst="roundRect">
            <a:avLst>
              <a:gd name="adj" fmla="val 17171"/>
            </a:avLst>
          </a:prstGeom>
          <a:noFill/>
          <a:ln w="7620">
            <a:solidFill>
              <a:srgbClr val="69A5FD"/>
            </a:solidFill>
            <a:prstDash val="solid"/>
          </a:ln>
        </p:spPr>
      </p:sp>
      <p:sp>
        <p:nvSpPr>
          <p:cNvPr id="4" name="Text 1"/>
          <p:cNvSpPr/>
          <p:nvPr/>
        </p:nvSpPr>
        <p:spPr>
          <a:xfrm>
            <a:off x="920472" y="2702838"/>
            <a:ext cx="917258" cy="254079"/>
          </a:xfrm>
          <a:prstGeom prst="rect">
            <a:avLst/>
          </a:prstGeom>
          <a:noFill/>
          <a:ln/>
        </p:spPr>
        <p:txBody>
          <a:bodyPr wrap="none" lIns="0" tIns="0" rIns="0" bIns="0" rtlCol="0" anchor="t"/>
          <a:lstStyle/>
          <a:p>
            <a:pPr algn="l" indent="0" marL="0">
              <a:lnSpc>
                <a:spcPts val="2000"/>
              </a:lnSpc>
              <a:buNone/>
            </a:pPr>
            <a:r>
              <a:rPr lang="en-US" sz="1250" dirty="0">
                <a:solidFill>
                  <a:srgbClr val="69A5FD"/>
                </a:solidFill>
                <a:latin typeface="Arimo" pitchFamily="34" charset="0"/>
                <a:ea typeface="Arimo" pitchFamily="34" charset="-122"/>
                <a:cs typeface="Arimo" pitchFamily="34" charset="-120"/>
              </a:rPr>
              <a:t>ROZDZIAŁ 4</a:t>
            </a:r>
            <a:endParaRPr lang="en-US" sz="1250" dirty="0"/>
          </a:p>
        </p:txBody>
      </p:sp>
      <p:sp>
        <p:nvSpPr>
          <p:cNvPr id="5" name="Text 2"/>
          <p:cNvSpPr/>
          <p:nvPr/>
        </p:nvSpPr>
        <p:spPr>
          <a:xfrm>
            <a:off x="793790" y="3103364"/>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Wskaźniki jakości podziału zbioru</a:t>
            </a:r>
            <a:endParaRPr lang="en-US" sz="3900" dirty="0"/>
          </a:p>
        </p:txBody>
      </p:sp>
      <p:sp>
        <p:nvSpPr>
          <p:cNvPr id="6" name="Text 3"/>
          <p:cNvSpPr/>
          <p:nvPr/>
        </p:nvSpPr>
        <p:spPr>
          <a:xfrm>
            <a:off x="793790" y="464117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Kluczem do efektywnej konstrukcji drzewa jest obiektywna ocena jakości każdego potencjalnego podziału. Wskaźniki jakości mierzą, na ile podział zwiększa jednorodność (czystość) powstałych podgrup względem zmiennej docelowej.</a:t>
            </a:r>
            <a:endParaRPr lang="en-US" sz="15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Text 0"/>
          <p:cNvSpPr/>
          <p:nvPr/>
        </p:nvSpPr>
        <p:spPr>
          <a:xfrm>
            <a:off x="793790" y="1069538"/>
            <a:ext cx="7825621"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Entropia i przyrost informacji</a:t>
            </a:r>
            <a:endParaRPr lang="en-US" sz="3900" dirty="0"/>
          </a:p>
        </p:txBody>
      </p:sp>
      <p:sp>
        <p:nvSpPr>
          <p:cNvPr id="3" name="Text 1"/>
          <p:cNvSpPr/>
          <p:nvPr/>
        </p:nvSpPr>
        <p:spPr>
          <a:xfrm>
            <a:off x="793790" y="2086451"/>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Entropia jest miarą nieporządku lub niepewności w zbiorze danych. Dla problemu klasyfikacji binarnej (kliknięcie: tak/nie) entropia osiąga maksimum, gdy obie klasy są równoliczne, i minimum (zero), gdy wszystkie obserwacje należą do jednej klasy.</a:t>
            </a:r>
            <a:endParaRPr lang="en-US" sz="1550" dirty="0"/>
          </a:p>
        </p:txBody>
      </p:sp>
      <p:sp>
        <p:nvSpPr>
          <p:cNvPr id="4" name="Text 2"/>
          <p:cNvSpPr/>
          <p:nvPr/>
        </p:nvSpPr>
        <p:spPr>
          <a:xfrm>
            <a:off x="793790" y="3143131"/>
            <a:ext cx="3403163"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Syne Bold" pitchFamily="34" charset="0"/>
                <a:ea typeface="Syne Bold" pitchFamily="34" charset="-122"/>
                <a:cs typeface="Syne Bold" pitchFamily="34" charset="-120"/>
              </a:rPr>
              <a:t>Definicja matematyczna</a:t>
            </a:r>
            <a:endParaRPr lang="en-US" sz="1950" dirty="0"/>
          </a:p>
        </p:txBody>
      </p:sp>
      <p:sp>
        <p:nvSpPr>
          <p:cNvPr id="5" name="Text 3"/>
          <p:cNvSpPr/>
          <p:nvPr/>
        </p:nvSpPr>
        <p:spPr>
          <a:xfrm>
            <a:off x="793790" y="3704392"/>
            <a:ext cx="5602962" cy="791289"/>
          </a:xfrm>
          <a:prstGeom prst="rect">
            <a:avLst/>
          </a:prstGeom>
          <a:noFill/>
          <a:ln/>
        </p:spPr>
        <p:txBody>
          <a:bodyPr wrap="square" lIns="0" tIns="0" rIns="0" bIns="0" rtlCol="0" anchor="t"/>
          <a:lstStyle/>
          <a:p>
            <a:pPr algn="l" indent="0" marL="0">
              <a:lnSpc>
                <a:spcPts val="2800"/>
              </a:lnSpc>
              <a:buNone/>
            </a:pPr>
            <a:endParaRPr lang="en-US" sz="1750" dirty="0"/>
          </a:p>
        </p:txBody>
      </p:sp>
      <p:pic>
        <p:nvPicPr>
          <p:cNvPr id="6" name="Image 0" descr="preencoded.png">    </p:cNvPr>
          <p:cNvPicPr>
            <a:picLocks noChangeAspect="1"/>
          </p:cNvPicPr>
          <p:nvPr/>
        </p:nvPicPr>
        <p:blipFill>
          <a:blip r:embed="rId1"/>
          <a:stretch>
            <a:fillRect/>
          </a:stretch>
        </p:blipFill>
        <p:spPr>
          <a:xfrm>
            <a:off x="793790" y="3704392"/>
            <a:ext cx="5602962" cy="791289"/>
          </a:xfrm>
          <a:prstGeom prst="rect">
            <a:avLst/>
          </a:prstGeom>
        </p:spPr>
      </p:pic>
      <p:sp>
        <p:nvSpPr>
          <p:cNvPr id="7" name="Text 4"/>
          <p:cNvSpPr/>
          <p:nvPr/>
        </p:nvSpPr>
        <p:spPr>
          <a:xfrm>
            <a:off x="793790" y="4746784"/>
            <a:ext cx="5602962"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gdzie </a:t>
            </a:r>
            <a:pPr algn="l" indent="0" marL="0">
              <a:lnSpc>
                <a:spcPts val="2500"/>
              </a:lnSpc>
              <a:buNone/>
            </a:pPr>
            <a:r>
              <a:rPr lang="en-US" sz="1550" i="1" dirty="0">
                <a:solidFill>
                  <a:srgbClr val="D9E1FF"/>
                </a:solidFill>
                <a:latin typeface="Arimo" pitchFamily="34" charset="0"/>
                <a:ea typeface="Arimo" pitchFamily="34" charset="-122"/>
                <a:cs typeface="Arimo" pitchFamily="34" charset="-120"/>
              </a:rPr>
              <a:t>p_i</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to proporcja obserwacji klasy </a:t>
            </a:r>
            <a:pPr algn="l" indent="0" marL="0">
              <a:lnSpc>
                <a:spcPts val="2500"/>
              </a:lnSpc>
              <a:buNone/>
            </a:pPr>
            <a:r>
              <a:rPr lang="en-US" sz="1550" i="1" dirty="0">
                <a:solidFill>
                  <a:srgbClr val="D9E1FF"/>
                </a:solidFill>
                <a:latin typeface="Arimo" pitchFamily="34" charset="0"/>
                <a:ea typeface="Arimo" pitchFamily="34" charset="-122"/>
                <a:cs typeface="Arimo" pitchFamily="34" charset="-120"/>
              </a:rPr>
              <a:t>i</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w zbiorze </a:t>
            </a:r>
            <a:pPr algn="l" indent="0" marL="0">
              <a:lnSpc>
                <a:spcPts val="2500"/>
              </a:lnSpc>
              <a:buNone/>
            </a:pPr>
            <a:r>
              <a:rPr lang="en-US" sz="1550" i="1" dirty="0">
                <a:solidFill>
                  <a:srgbClr val="D9E1FF"/>
                </a:solidFill>
                <a:latin typeface="Arimo" pitchFamily="34" charset="0"/>
                <a:ea typeface="Arimo" pitchFamily="34" charset="-122"/>
                <a:cs typeface="Arimo" pitchFamily="34" charset="-120"/>
              </a:rPr>
              <a:t>S</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a </a:t>
            </a:r>
            <a:pPr algn="l" indent="0" marL="0">
              <a:lnSpc>
                <a:spcPts val="2500"/>
              </a:lnSpc>
              <a:buNone/>
            </a:pPr>
            <a:r>
              <a:rPr lang="en-US" sz="1550" i="1" dirty="0">
                <a:solidFill>
                  <a:srgbClr val="D9E1FF"/>
                </a:solidFill>
                <a:latin typeface="Arimo" pitchFamily="34" charset="0"/>
                <a:ea typeface="Arimo" pitchFamily="34" charset="-122"/>
                <a:cs typeface="Arimo" pitchFamily="34" charset="-120"/>
              </a:rPr>
              <a:t>c</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to liczba klas.</a:t>
            </a:r>
            <a:endParaRPr lang="en-US" sz="1550" dirty="0"/>
          </a:p>
        </p:txBody>
      </p:sp>
      <p:sp>
        <p:nvSpPr>
          <p:cNvPr id="8" name="Text 5"/>
          <p:cNvSpPr/>
          <p:nvPr/>
        </p:nvSpPr>
        <p:spPr>
          <a:xfrm>
            <a:off x="793790" y="5580221"/>
            <a:ext cx="257115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Syne Bold" pitchFamily="34" charset="0"/>
                <a:ea typeface="Syne Bold" pitchFamily="34" charset="-122"/>
                <a:cs typeface="Syne Bold" pitchFamily="34" charset="-120"/>
              </a:rPr>
              <a:t>Przyrost informacji</a:t>
            </a:r>
            <a:endParaRPr lang="en-US" sz="1950" dirty="0"/>
          </a:p>
        </p:txBody>
      </p:sp>
      <p:sp>
        <p:nvSpPr>
          <p:cNvPr id="9" name="Text 6"/>
          <p:cNvSpPr/>
          <p:nvPr/>
        </p:nvSpPr>
        <p:spPr>
          <a:xfrm>
            <a:off x="793790" y="6141482"/>
            <a:ext cx="5602962" cy="767477"/>
          </a:xfrm>
          <a:prstGeom prst="rect">
            <a:avLst/>
          </a:prstGeom>
          <a:noFill/>
          <a:ln/>
        </p:spPr>
        <p:txBody>
          <a:bodyPr wrap="square" lIns="0" tIns="0" rIns="0" bIns="0" rtlCol="0" anchor="t"/>
          <a:lstStyle/>
          <a:p>
            <a:pPr algn="l" indent="0" marL="0">
              <a:lnSpc>
                <a:spcPts val="2800"/>
              </a:lnSpc>
              <a:buNone/>
            </a:pPr>
            <a:endParaRPr lang="en-US" sz="1750" dirty="0"/>
          </a:p>
        </p:txBody>
      </p:sp>
      <p:pic>
        <p:nvPicPr>
          <p:cNvPr id="10" name="Image 1" descr="preencoded.png">    </p:cNvPr>
          <p:cNvPicPr>
            <a:picLocks noChangeAspect="1"/>
          </p:cNvPicPr>
          <p:nvPr/>
        </p:nvPicPr>
        <p:blipFill>
          <a:blip r:embed="rId2"/>
          <a:stretch>
            <a:fillRect/>
          </a:stretch>
        </p:blipFill>
        <p:spPr>
          <a:xfrm>
            <a:off x="793790" y="6141482"/>
            <a:ext cx="5602962" cy="767477"/>
          </a:xfrm>
          <a:prstGeom prst="rect">
            <a:avLst/>
          </a:prstGeom>
        </p:spPr>
      </p:pic>
      <p:sp>
        <p:nvSpPr>
          <p:cNvPr id="11" name="Shape 7"/>
          <p:cNvSpPr/>
          <p:nvPr/>
        </p:nvSpPr>
        <p:spPr>
          <a:xfrm>
            <a:off x="6745605" y="2944773"/>
            <a:ext cx="7241381" cy="4215289"/>
          </a:xfrm>
          <a:prstGeom prst="roundRect">
            <a:avLst>
              <a:gd name="adj" fmla="val 3390"/>
            </a:avLst>
          </a:prstGeom>
          <a:solidFill>
            <a:srgbClr val="69A5FD"/>
          </a:solidFill>
          <a:ln/>
        </p:spPr>
      </p:sp>
      <p:sp>
        <p:nvSpPr>
          <p:cNvPr id="12" name="Text 8"/>
          <p:cNvSpPr/>
          <p:nvPr/>
        </p:nvSpPr>
        <p:spPr>
          <a:xfrm>
            <a:off x="6943963" y="314313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Syne Bold" pitchFamily="34" charset="0"/>
                <a:ea typeface="Syne Bold" pitchFamily="34" charset="-122"/>
                <a:cs typeface="Syne Bold" pitchFamily="34" charset="-120"/>
              </a:rPr>
              <a:t>Interpretacja</a:t>
            </a:r>
            <a:endParaRPr lang="en-US" sz="1950" dirty="0"/>
          </a:p>
        </p:txBody>
      </p:sp>
      <p:sp>
        <p:nvSpPr>
          <p:cNvPr id="13" name="Text 9"/>
          <p:cNvSpPr/>
          <p:nvPr/>
        </p:nvSpPr>
        <p:spPr>
          <a:xfrm>
            <a:off x="6943963" y="3651647"/>
            <a:ext cx="6844665"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Arimo" pitchFamily="34" charset="0"/>
                <a:ea typeface="Arimo" pitchFamily="34" charset="-122"/>
                <a:cs typeface="Arimo" pitchFamily="34" charset="-120"/>
              </a:rPr>
              <a:t>Przyrost informacji mierzy redukcję entropii osiągniętą przez podział. Wyższe wartości wskazują na lepszy podział.</a:t>
            </a:r>
            <a:endParaRPr lang="en-US" sz="1550" dirty="0"/>
          </a:p>
        </p:txBody>
      </p:sp>
      <p:sp>
        <p:nvSpPr>
          <p:cNvPr id="14" name="Text 10"/>
          <p:cNvSpPr/>
          <p:nvPr/>
        </p:nvSpPr>
        <p:spPr>
          <a:xfrm>
            <a:off x="6943963" y="4465320"/>
            <a:ext cx="6844665" cy="635079"/>
          </a:xfrm>
          <a:prstGeom prst="rect">
            <a:avLst/>
          </a:prstGeom>
          <a:noFill/>
          <a:ln/>
        </p:spPr>
        <p:txBody>
          <a:bodyPr wrap="square" lIns="0" tIns="0" rIns="0" bIns="0" rtlCol="0" anchor="t"/>
          <a:lstStyle/>
          <a:p>
            <a:pPr algn="l" indent="0" marL="0">
              <a:lnSpc>
                <a:spcPts val="2500"/>
              </a:lnSpc>
              <a:buNone/>
            </a:pPr>
            <a:r>
              <a:rPr lang="en-US" sz="1550" b="1" dirty="0">
                <a:solidFill>
                  <a:srgbClr val="000000"/>
                </a:solidFill>
                <a:latin typeface="Arimo" pitchFamily="34" charset="0"/>
                <a:ea typeface="Arimo" pitchFamily="34" charset="-122"/>
                <a:cs typeface="Arimo" pitchFamily="34" charset="-120"/>
              </a:rPr>
              <a:t>Przykład:</a:t>
            </a:r>
            <a:pPr algn="l" indent="0" marL="0">
              <a:lnSpc>
                <a:spcPts val="2500"/>
              </a:lnSpc>
              <a:buNone/>
            </a:pPr>
            <a:r>
              <a:rPr lang="en-US" sz="1550" dirty="0">
                <a:solidFill>
                  <a:srgbClr val="000000"/>
                </a:solidFill>
                <a:latin typeface="Arimo" pitchFamily="34" charset="0"/>
                <a:ea typeface="Arimo" pitchFamily="34" charset="-122"/>
                <a:cs typeface="Arimo" pitchFamily="34" charset="-120"/>
              </a:rPr>
              <a:t> Jeśli entropia przed podziałem wynosi 0.95, a po podziale średnio 0.60, to przyrost informacji wynosi 0.35 – znacząca poprawa.</a:t>
            </a:r>
            <a:endParaRPr lang="en-US" sz="1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793790" y="1422797"/>
            <a:ext cx="2087166" cy="373142"/>
          </a:xfrm>
          <a:prstGeom prst="roundRect">
            <a:avLst>
              <a:gd name="adj" fmla="val 17872"/>
            </a:avLst>
          </a:prstGeom>
          <a:solidFill>
            <a:srgbClr val="011F4B"/>
          </a:solidFill>
          <a:ln/>
        </p:spPr>
      </p:sp>
      <p:sp>
        <p:nvSpPr>
          <p:cNvPr id="3" name="Text 1"/>
          <p:cNvSpPr/>
          <p:nvPr/>
        </p:nvSpPr>
        <p:spPr>
          <a:xfrm>
            <a:off x="912852" y="1482328"/>
            <a:ext cx="1849041" cy="254079"/>
          </a:xfrm>
          <a:prstGeom prst="rect">
            <a:avLst/>
          </a:prstGeom>
          <a:noFill/>
          <a:ln/>
        </p:spPr>
        <p:txBody>
          <a:bodyPr wrap="none" lIns="0" tIns="0" rIns="0" bIns="0" rtlCol="0" anchor="t"/>
          <a:lstStyle/>
          <a:p>
            <a:pPr algn="l" indent="0" marL="0">
              <a:lnSpc>
                <a:spcPts val="2000"/>
              </a:lnSpc>
              <a:buNone/>
            </a:pPr>
            <a:r>
              <a:rPr lang="en-US" sz="1250" dirty="0">
                <a:solidFill>
                  <a:srgbClr val="D9E1FF"/>
                </a:solidFill>
                <a:latin typeface="Arimo" pitchFamily="34" charset="0"/>
                <a:ea typeface="Arimo" pitchFamily="34" charset="-122"/>
                <a:cs typeface="Arimo" pitchFamily="34" charset="-120"/>
              </a:rPr>
              <a:t>KONTEKST BIZNESOWY</a:t>
            </a:r>
            <a:endParaRPr lang="en-US" sz="1250" dirty="0"/>
          </a:p>
        </p:txBody>
      </p:sp>
      <p:sp>
        <p:nvSpPr>
          <p:cNvPr id="4" name="Text 2"/>
          <p:cNvSpPr/>
          <p:nvPr/>
        </p:nvSpPr>
        <p:spPr>
          <a:xfrm>
            <a:off x="793790" y="1875234"/>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Wprowadzenie do prognozowania kliknięć reklam</a:t>
            </a:r>
            <a:endParaRPr lang="en-US" sz="3900" dirty="0"/>
          </a:p>
        </p:txBody>
      </p:sp>
      <p:sp>
        <p:nvSpPr>
          <p:cNvPr id="5" name="Text 3"/>
          <p:cNvSpPr/>
          <p:nvPr/>
        </p:nvSpPr>
        <p:spPr>
          <a:xfrm>
            <a:off x="793790" y="3591639"/>
            <a:ext cx="7632025" cy="127015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Prognozowanie kliknięć reklam internetowych stanowi kluczowe zagadnienie w obszarze reklamy cyfrowej. Każdego dnia miliardy reklam są wyświetlane użytkownikom, a zdolność przewidywania, które z nich zostaną kliknięte, ma bezpośredni wpływ na efektywność kampanii marketingowych oraz zwrot z inwestycji.</a:t>
            </a:r>
            <a:endParaRPr lang="en-US" sz="1550" dirty="0"/>
          </a:p>
        </p:txBody>
      </p:sp>
      <p:sp>
        <p:nvSpPr>
          <p:cNvPr id="6" name="Text 4"/>
          <p:cNvSpPr/>
          <p:nvPr/>
        </p:nvSpPr>
        <p:spPr>
          <a:xfrm>
            <a:off x="793790" y="5040392"/>
            <a:ext cx="7632025" cy="1587698"/>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Algorytmy drzewiasty oferują unikalną kombinację interpretowalności i mocy predykcyjnej, co czyni je idealnym narzędziem dla specjalistów ds. analityki reklam. W przeciwieństwie do modeli typu black box, drzewa decyzyjne pozwalają zrozumieć, które cechy użytkowników i kontekstu reklamy mają największy wpływ na prawdopodobieństwo kliknięcia.</a:t>
            </a:r>
            <a:endParaRPr lang="en-US" sz="1550" dirty="0"/>
          </a:p>
        </p:txBody>
      </p:sp>
      <p:sp>
        <p:nvSpPr>
          <p:cNvPr id="7" name="Shape 5"/>
          <p:cNvSpPr/>
          <p:nvPr/>
        </p:nvSpPr>
        <p:spPr>
          <a:xfrm>
            <a:off x="8774668" y="3413046"/>
            <a:ext cx="5212318" cy="3393638"/>
          </a:xfrm>
          <a:prstGeom prst="roundRect">
            <a:avLst>
              <a:gd name="adj" fmla="val 4211"/>
            </a:avLst>
          </a:prstGeom>
          <a:solidFill>
            <a:srgbClr val="69A5FD"/>
          </a:solidFill>
          <a:ln/>
        </p:spPr>
      </p:sp>
      <p:sp>
        <p:nvSpPr>
          <p:cNvPr id="8" name="Text 6"/>
          <p:cNvSpPr/>
          <p:nvPr/>
        </p:nvSpPr>
        <p:spPr>
          <a:xfrm>
            <a:off x="8973026" y="3611404"/>
            <a:ext cx="2517577"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Syne Bold" pitchFamily="34" charset="0"/>
                <a:ea typeface="Syne Bold" pitchFamily="34" charset="-122"/>
                <a:cs typeface="Syne Bold" pitchFamily="34" charset="-120"/>
              </a:rPr>
              <a:t>Kluczowe korzyści</a:t>
            </a:r>
            <a:endParaRPr lang="en-US" sz="1950" dirty="0"/>
          </a:p>
        </p:txBody>
      </p:sp>
      <p:sp>
        <p:nvSpPr>
          <p:cNvPr id="9" name="Text 7"/>
          <p:cNvSpPr/>
          <p:nvPr/>
        </p:nvSpPr>
        <p:spPr>
          <a:xfrm>
            <a:off x="8973026" y="4119920"/>
            <a:ext cx="4815602" cy="147839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000000"/>
                </a:solidFill>
                <a:latin typeface="Arimo" pitchFamily="34" charset="0"/>
                <a:ea typeface="Arimo" pitchFamily="34" charset="-122"/>
                <a:cs typeface="Arimo" pitchFamily="34" charset="-120"/>
              </a:rPr>
              <a:t>Interpretowalne wyniki predykcji</a:t>
            </a:r>
            <a:endParaRPr lang="en-US" sz="1550" dirty="0"/>
          </a:p>
          <a:p>
            <a:pPr algn="l" marL="342900" indent="-342900">
              <a:lnSpc>
                <a:spcPts val="2500"/>
              </a:lnSpc>
              <a:buSzPct val="100000"/>
              <a:buChar char="•"/>
            </a:pPr>
            <a:r>
              <a:rPr lang="en-US" sz="1550" dirty="0">
                <a:solidFill>
                  <a:srgbClr val="000000"/>
                </a:solidFill>
                <a:latin typeface="Arimo" pitchFamily="34" charset="0"/>
                <a:ea typeface="Arimo" pitchFamily="34" charset="-122"/>
                <a:cs typeface="Arimo" pitchFamily="34" charset="-120"/>
              </a:rPr>
              <a:t>Obsługa różnorodnych typów danych</a:t>
            </a:r>
            <a:endParaRPr lang="en-US" sz="1550" dirty="0"/>
          </a:p>
          <a:p>
            <a:pPr algn="l" marL="342900" indent="-342900">
              <a:lnSpc>
                <a:spcPts val="2500"/>
              </a:lnSpc>
              <a:buSzPct val="100000"/>
              <a:buChar char="•"/>
            </a:pPr>
            <a:r>
              <a:rPr lang="en-US" sz="1550" dirty="0">
                <a:solidFill>
                  <a:srgbClr val="000000"/>
                </a:solidFill>
                <a:latin typeface="Arimo" pitchFamily="34" charset="0"/>
                <a:ea typeface="Arimo" pitchFamily="34" charset="-122"/>
                <a:cs typeface="Arimo" pitchFamily="34" charset="-120"/>
              </a:rPr>
              <a:t>Wysoka dokładność prognoz</a:t>
            </a:r>
            <a:endParaRPr lang="en-US" sz="1550" dirty="0"/>
          </a:p>
          <a:p>
            <a:pPr algn="l" marL="342900" indent="-342900">
              <a:lnSpc>
                <a:spcPts val="2500"/>
              </a:lnSpc>
              <a:buSzPct val="100000"/>
              <a:buChar char="•"/>
            </a:pPr>
            <a:r>
              <a:rPr lang="en-US" sz="1550" dirty="0">
                <a:solidFill>
                  <a:srgbClr val="000000"/>
                </a:solidFill>
                <a:latin typeface="Arimo" pitchFamily="34" charset="0"/>
                <a:ea typeface="Arimo" pitchFamily="34" charset="-122"/>
                <a:cs typeface="Arimo" pitchFamily="34" charset="-120"/>
              </a:rPr>
              <a:t>Skalowalność do dużych zbiorów danych</a:t>
            </a:r>
            <a:endParaRPr lang="en-US" sz="15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Text 0"/>
          <p:cNvSpPr/>
          <p:nvPr/>
        </p:nvSpPr>
        <p:spPr>
          <a:xfrm>
            <a:off x="770334" y="562570"/>
            <a:ext cx="13089731" cy="1203722"/>
          </a:xfrm>
          <a:prstGeom prst="rect">
            <a:avLst/>
          </a:prstGeom>
          <a:noFill/>
          <a:ln/>
        </p:spPr>
        <p:txBody>
          <a:bodyPr wrap="square" lIns="0" tIns="0" rIns="0" bIns="0" rtlCol="0" anchor="t"/>
          <a:lstStyle/>
          <a:p>
            <a:pPr algn="l" indent="0" marL="0">
              <a:lnSpc>
                <a:spcPts val="4700"/>
              </a:lnSpc>
              <a:buNone/>
            </a:pPr>
            <a:r>
              <a:rPr lang="en-US" sz="3750" b="1" dirty="0">
                <a:solidFill>
                  <a:srgbClr val="FFFFFF"/>
                </a:solidFill>
                <a:latin typeface="Syne Bold" pitchFamily="34" charset="0"/>
                <a:ea typeface="Syne Bold" pitchFamily="34" charset="-122"/>
                <a:cs typeface="Syne Bold" pitchFamily="34" charset="-120"/>
              </a:rPr>
              <a:t>Współczynnik Gini: alternatywna miara nieczystości</a:t>
            </a:r>
            <a:endParaRPr lang="en-US" sz="3750" dirty="0"/>
          </a:p>
        </p:txBody>
      </p:sp>
      <p:sp>
        <p:nvSpPr>
          <p:cNvPr id="3" name="Text 1"/>
          <p:cNvSpPr/>
          <p:nvPr/>
        </p:nvSpPr>
        <p:spPr>
          <a:xfrm>
            <a:off x="770334" y="2140029"/>
            <a:ext cx="13089731" cy="607219"/>
          </a:xfrm>
          <a:prstGeom prst="rect">
            <a:avLst/>
          </a:prstGeom>
          <a:noFill/>
          <a:ln/>
        </p:spPr>
        <p:txBody>
          <a:bodyPr wrap="square" lIns="0" tIns="0" rIns="0" bIns="0" rtlCol="0" anchor="t"/>
          <a:lstStyle/>
          <a:p>
            <a:pPr algn="l" indent="0" marL="0">
              <a:lnSpc>
                <a:spcPts val="2350"/>
              </a:lnSpc>
              <a:buNone/>
            </a:pPr>
            <a:r>
              <a:rPr lang="en-US" sz="1500" dirty="0">
                <a:solidFill>
                  <a:srgbClr val="D9E1FF"/>
                </a:solidFill>
                <a:latin typeface="Arimo" pitchFamily="34" charset="0"/>
                <a:ea typeface="Arimo" pitchFamily="34" charset="-122"/>
                <a:cs typeface="Arimo" pitchFamily="34" charset="-120"/>
              </a:rPr>
              <a:t>Współczynnik Gini (Gini impurity) jest najpopularniejszym kryterium podziału w implementacjach drzew decyzyjnych ze względu na szybkość obliczeń i skuteczność w praktyce.</a:t>
            </a:r>
            <a:endParaRPr lang="en-US" sz="1500" dirty="0"/>
          </a:p>
        </p:txBody>
      </p:sp>
      <p:sp>
        <p:nvSpPr>
          <p:cNvPr id="4" name="Shape 2"/>
          <p:cNvSpPr/>
          <p:nvPr/>
        </p:nvSpPr>
        <p:spPr>
          <a:xfrm>
            <a:off x="770334" y="5876568"/>
            <a:ext cx="13089731" cy="22860"/>
          </a:xfrm>
          <a:prstGeom prst="roundRect">
            <a:avLst>
              <a:gd name="adj" fmla="val 353839"/>
            </a:avLst>
          </a:prstGeom>
          <a:solidFill>
            <a:srgbClr val="1B4D97"/>
          </a:solidFill>
          <a:ln/>
        </p:spPr>
      </p:sp>
      <p:sp>
        <p:nvSpPr>
          <p:cNvPr id="5" name="Shape 3"/>
          <p:cNvSpPr/>
          <p:nvPr/>
        </p:nvSpPr>
        <p:spPr>
          <a:xfrm>
            <a:off x="3306604" y="5298936"/>
            <a:ext cx="22860" cy="577691"/>
          </a:xfrm>
          <a:prstGeom prst="roundRect">
            <a:avLst>
              <a:gd name="adj" fmla="val 353839"/>
            </a:avLst>
          </a:prstGeom>
          <a:solidFill>
            <a:srgbClr val="1B4D97"/>
          </a:solidFill>
          <a:ln/>
        </p:spPr>
      </p:sp>
      <p:sp>
        <p:nvSpPr>
          <p:cNvPr id="6" name="Shape 4"/>
          <p:cNvSpPr/>
          <p:nvPr/>
        </p:nvSpPr>
        <p:spPr>
          <a:xfrm>
            <a:off x="3101459" y="5659934"/>
            <a:ext cx="433268" cy="433268"/>
          </a:xfrm>
          <a:prstGeom prst="roundRect">
            <a:avLst>
              <a:gd name="adj" fmla="val 18669"/>
            </a:avLst>
          </a:prstGeom>
          <a:solidFill>
            <a:srgbClr val="02347E"/>
          </a:solidFill>
          <a:ln w="7620">
            <a:solidFill>
              <a:srgbClr val="1B4D97"/>
            </a:solidFill>
            <a:prstDash val="solid"/>
          </a:ln>
        </p:spPr>
      </p:sp>
      <p:sp>
        <p:nvSpPr>
          <p:cNvPr id="7" name="Text 5"/>
          <p:cNvSpPr/>
          <p:nvPr/>
        </p:nvSpPr>
        <p:spPr>
          <a:xfrm>
            <a:off x="3173611" y="5696010"/>
            <a:ext cx="288846" cy="360998"/>
          </a:xfrm>
          <a:prstGeom prst="rect">
            <a:avLst/>
          </a:prstGeom>
          <a:noFill/>
          <a:ln/>
        </p:spPr>
        <p:txBody>
          <a:bodyPr wrap="none" lIns="0" tIns="0" rIns="0" bIns="0" rtlCol="0" anchor="t"/>
          <a:lstStyle/>
          <a:p>
            <a:pPr algn="ctr" indent="0" marL="0">
              <a:lnSpc>
                <a:spcPts val="2250"/>
              </a:lnSpc>
              <a:buNone/>
            </a:pPr>
            <a:r>
              <a:rPr lang="en-US" sz="2250" b="1" dirty="0">
                <a:solidFill>
                  <a:srgbClr val="D9E1FF"/>
                </a:solidFill>
                <a:latin typeface="Syne Bold" pitchFamily="34" charset="0"/>
                <a:ea typeface="Syne Bold" pitchFamily="34" charset="-122"/>
                <a:cs typeface="Syne Bold" pitchFamily="34" charset="-120"/>
              </a:rPr>
              <a:t>1</a:t>
            </a:r>
            <a:endParaRPr lang="en-US" sz="2250" dirty="0"/>
          </a:p>
        </p:txBody>
      </p:sp>
      <p:sp>
        <p:nvSpPr>
          <p:cNvPr id="8" name="Text 6"/>
          <p:cNvSpPr/>
          <p:nvPr/>
        </p:nvSpPr>
        <p:spPr>
          <a:xfrm>
            <a:off x="2114550" y="2957393"/>
            <a:ext cx="2407325" cy="300871"/>
          </a:xfrm>
          <a:prstGeom prst="rect">
            <a:avLst/>
          </a:prstGeom>
          <a:noFill/>
          <a:ln/>
        </p:spPr>
        <p:txBody>
          <a:bodyPr wrap="none" lIns="0" tIns="0" rIns="0" bIns="0" rtlCol="0" anchor="t"/>
          <a:lstStyle/>
          <a:p>
            <a:pPr algn="ctr" indent="0" marL="0">
              <a:lnSpc>
                <a:spcPts val="2350"/>
              </a:lnSpc>
              <a:buNone/>
            </a:pPr>
            <a:r>
              <a:rPr lang="en-US" sz="1850" b="1" dirty="0">
                <a:solidFill>
                  <a:srgbClr val="D9E1FF"/>
                </a:solidFill>
                <a:latin typeface="Syne Bold" pitchFamily="34" charset="0"/>
                <a:ea typeface="Syne Bold" pitchFamily="34" charset="-122"/>
                <a:cs typeface="Syne Bold" pitchFamily="34" charset="-120"/>
              </a:rPr>
              <a:t>Definicja</a:t>
            </a:r>
            <a:endParaRPr lang="en-US" sz="1850" dirty="0"/>
          </a:p>
        </p:txBody>
      </p:sp>
      <p:sp>
        <p:nvSpPr>
          <p:cNvPr id="9" name="Text 7"/>
          <p:cNvSpPr/>
          <p:nvPr/>
        </p:nvSpPr>
        <p:spPr>
          <a:xfrm>
            <a:off x="962858" y="3494723"/>
            <a:ext cx="4710708" cy="767834"/>
          </a:xfrm>
          <a:prstGeom prst="rect">
            <a:avLst/>
          </a:prstGeom>
          <a:noFill/>
          <a:ln/>
        </p:spPr>
        <p:txBody>
          <a:bodyPr wrap="square" lIns="0" tIns="0" rIns="0" bIns="0" rtlCol="0" anchor="t"/>
          <a:lstStyle/>
          <a:p>
            <a:pPr algn="ctr" indent="0" marL="0">
              <a:lnSpc>
                <a:spcPts val="2650"/>
              </a:lnSpc>
              <a:buNone/>
            </a:pPr>
            <a:endParaRPr lang="en-US" sz="1700" dirty="0"/>
          </a:p>
        </p:txBody>
      </p:sp>
      <p:pic>
        <p:nvPicPr>
          <p:cNvPr id="10" name="Image 0" descr="preencoded.png">    </p:cNvPr>
          <p:cNvPicPr>
            <a:picLocks noChangeAspect="1"/>
          </p:cNvPicPr>
          <p:nvPr/>
        </p:nvPicPr>
        <p:blipFill>
          <a:blip r:embed="rId1"/>
          <a:stretch>
            <a:fillRect/>
          </a:stretch>
        </p:blipFill>
        <p:spPr>
          <a:xfrm>
            <a:off x="962858" y="3494723"/>
            <a:ext cx="4710708" cy="767834"/>
          </a:xfrm>
          <a:prstGeom prst="rect">
            <a:avLst/>
          </a:prstGeom>
        </p:spPr>
      </p:pic>
      <p:sp>
        <p:nvSpPr>
          <p:cNvPr id="11" name="Text 8"/>
          <p:cNvSpPr/>
          <p:nvPr/>
        </p:nvSpPr>
        <p:spPr>
          <a:xfrm>
            <a:off x="962858" y="4499015"/>
            <a:ext cx="4710708" cy="607219"/>
          </a:xfrm>
          <a:prstGeom prst="rect">
            <a:avLst/>
          </a:prstGeom>
          <a:noFill/>
          <a:ln/>
        </p:spPr>
        <p:txBody>
          <a:bodyPr wrap="square" lIns="0" tIns="0" rIns="0" bIns="0" rtlCol="0" anchor="t"/>
          <a:lstStyle/>
          <a:p>
            <a:pPr algn="ctr" indent="0" marL="0">
              <a:lnSpc>
                <a:spcPts val="2350"/>
              </a:lnSpc>
              <a:buNone/>
            </a:pPr>
            <a:r>
              <a:rPr lang="en-US" sz="1500" dirty="0">
                <a:solidFill>
                  <a:srgbClr val="D9E1FF"/>
                </a:solidFill>
                <a:latin typeface="Arimo" pitchFamily="34" charset="0"/>
                <a:ea typeface="Arimo" pitchFamily="34" charset="-122"/>
                <a:cs typeface="Arimo" pitchFamily="34" charset="-120"/>
              </a:rPr>
              <a:t>Prawdopodobieństwo błędnej klasyfikacji losowo wybranej obserwacji</a:t>
            </a:r>
            <a:endParaRPr lang="en-US" sz="1500" dirty="0"/>
          </a:p>
        </p:txBody>
      </p:sp>
      <p:sp>
        <p:nvSpPr>
          <p:cNvPr id="12" name="Shape 9"/>
          <p:cNvSpPr/>
          <p:nvPr/>
        </p:nvSpPr>
        <p:spPr>
          <a:xfrm>
            <a:off x="5971223" y="5876508"/>
            <a:ext cx="22860" cy="577691"/>
          </a:xfrm>
          <a:prstGeom prst="roundRect">
            <a:avLst>
              <a:gd name="adj" fmla="val 353839"/>
            </a:avLst>
          </a:prstGeom>
          <a:solidFill>
            <a:srgbClr val="1B4D97"/>
          </a:solidFill>
          <a:ln/>
        </p:spPr>
      </p:sp>
      <p:sp>
        <p:nvSpPr>
          <p:cNvPr id="13" name="Shape 10"/>
          <p:cNvSpPr/>
          <p:nvPr/>
        </p:nvSpPr>
        <p:spPr>
          <a:xfrm>
            <a:off x="5766078" y="5659934"/>
            <a:ext cx="433268" cy="433268"/>
          </a:xfrm>
          <a:prstGeom prst="roundRect">
            <a:avLst>
              <a:gd name="adj" fmla="val 18669"/>
            </a:avLst>
          </a:prstGeom>
          <a:solidFill>
            <a:srgbClr val="02347E"/>
          </a:solidFill>
          <a:ln w="7620">
            <a:solidFill>
              <a:srgbClr val="1B4D97"/>
            </a:solidFill>
            <a:prstDash val="solid"/>
          </a:ln>
        </p:spPr>
      </p:sp>
      <p:sp>
        <p:nvSpPr>
          <p:cNvPr id="14" name="Text 11"/>
          <p:cNvSpPr/>
          <p:nvPr/>
        </p:nvSpPr>
        <p:spPr>
          <a:xfrm>
            <a:off x="5838230" y="5696010"/>
            <a:ext cx="288846" cy="360998"/>
          </a:xfrm>
          <a:prstGeom prst="rect">
            <a:avLst/>
          </a:prstGeom>
          <a:noFill/>
          <a:ln/>
        </p:spPr>
        <p:txBody>
          <a:bodyPr wrap="none" lIns="0" tIns="0" rIns="0" bIns="0" rtlCol="0" anchor="t"/>
          <a:lstStyle/>
          <a:p>
            <a:pPr algn="ctr" indent="0" marL="0">
              <a:lnSpc>
                <a:spcPts val="2250"/>
              </a:lnSpc>
              <a:buNone/>
            </a:pPr>
            <a:r>
              <a:rPr lang="en-US" sz="2250" b="1" dirty="0">
                <a:solidFill>
                  <a:srgbClr val="D9E1FF"/>
                </a:solidFill>
                <a:latin typeface="Syne Bold" pitchFamily="34" charset="0"/>
                <a:ea typeface="Syne Bold" pitchFamily="34" charset="-122"/>
                <a:cs typeface="Syne Bold" pitchFamily="34" charset="-120"/>
              </a:rPr>
              <a:t>2</a:t>
            </a:r>
            <a:endParaRPr lang="en-US" sz="2250" dirty="0"/>
          </a:p>
        </p:txBody>
      </p:sp>
      <p:sp>
        <p:nvSpPr>
          <p:cNvPr id="15" name="Text 12"/>
          <p:cNvSpPr/>
          <p:nvPr/>
        </p:nvSpPr>
        <p:spPr>
          <a:xfrm>
            <a:off x="4779169" y="6646902"/>
            <a:ext cx="2407325" cy="300871"/>
          </a:xfrm>
          <a:prstGeom prst="rect">
            <a:avLst/>
          </a:prstGeom>
          <a:noFill/>
          <a:ln/>
        </p:spPr>
        <p:txBody>
          <a:bodyPr wrap="none" lIns="0" tIns="0" rIns="0" bIns="0" rtlCol="0" anchor="t"/>
          <a:lstStyle/>
          <a:p>
            <a:pPr algn="ctr" indent="0" marL="0">
              <a:lnSpc>
                <a:spcPts val="2350"/>
              </a:lnSpc>
              <a:buNone/>
            </a:pPr>
            <a:r>
              <a:rPr lang="en-US" sz="1850" b="1" dirty="0">
                <a:solidFill>
                  <a:srgbClr val="D9E1FF"/>
                </a:solidFill>
                <a:latin typeface="Syne Bold" pitchFamily="34" charset="0"/>
                <a:ea typeface="Syne Bold" pitchFamily="34" charset="-122"/>
                <a:cs typeface="Syne Bold" pitchFamily="34" charset="-120"/>
              </a:rPr>
              <a:t>Zakres wartości</a:t>
            </a:r>
            <a:endParaRPr lang="en-US" sz="1850" dirty="0"/>
          </a:p>
        </p:txBody>
      </p:sp>
      <p:sp>
        <p:nvSpPr>
          <p:cNvPr id="16" name="Text 13"/>
          <p:cNvSpPr/>
          <p:nvPr/>
        </p:nvSpPr>
        <p:spPr>
          <a:xfrm>
            <a:off x="3627477" y="7059811"/>
            <a:ext cx="4710708" cy="607219"/>
          </a:xfrm>
          <a:prstGeom prst="rect">
            <a:avLst/>
          </a:prstGeom>
          <a:noFill/>
          <a:ln/>
        </p:spPr>
        <p:txBody>
          <a:bodyPr wrap="square" lIns="0" tIns="0" rIns="0" bIns="0" rtlCol="0" anchor="t"/>
          <a:lstStyle/>
          <a:p>
            <a:pPr algn="ctr" indent="0" marL="0">
              <a:lnSpc>
                <a:spcPts val="2350"/>
              </a:lnSpc>
              <a:buNone/>
            </a:pPr>
            <a:r>
              <a:rPr lang="en-US" sz="1500" dirty="0">
                <a:solidFill>
                  <a:srgbClr val="D9E1FF"/>
                </a:solidFill>
                <a:latin typeface="Arimo" pitchFamily="34" charset="0"/>
                <a:ea typeface="Arimo" pitchFamily="34" charset="-122"/>
                <a:cs typeface="Arimo" pitchFamily="34" charset="-120"/>
              </a:rPr>
              <a:t>0 (doskonała czystość) do 0.5 dla problemu binarnego (maksymalna nieczystość przy 50/50)</a:t>
            </a:r>
            <a:endParaRPr lang="en-US" sz="1500" dirty="0"/>
          </a:p>
        </p:txBody>
      </p:sp>
      <p:sp>
        <p:nvSpPr>
          <p:cNvPr id="17" name="Shape 14"/>
          <p:cNvSpPr/>
          <p:nvPr/>
        </p:nvSpPr>
        <p:spPr>
          <a:xfrm>
            <a:off x="8635841" y="5298936"/>
            <a:ext cx="22860" cy="577691"/>
          </a:xfrm>
          <a:prstGeom prst="roundRect">
            <a:avLst>
              <a:gd name="adj" fmla="val 353839"/>
            </a:avLst>
          </a:prstGeom>
          <a:solidFill>
            <a:srgbClr val="1B4D97"/>
          </a:solidFill>
          <a:ln/>
        </p:spPr>
      </p:sp>
      <p:sp>
        <p:nvSpPr>
          <p:cNvPr id="18" name="Shape 15"/>
          <p:cNvSpPr/>
          <p:nvPr/>
        </p:nvSpPr>
        <p:spPr>
          <a:xfrm>
            <a:off x="8430697" y="5659934"/>
            <a:ext cx="433268" cy="433268"/>
          </a:xfrm>
          <a:prstGeom prst="roundRect">
            <a:avLst>
              <a:gd name="adj" fmla="val 18669"/>
            </a:avLst>
          </a:prstGeom>
          <a:solidFill>
            <a:srgbClr val="02347E"/>
          </a:solidFill>
          <a:ln w="7620">
            <a:solidFill>
              <a:srgbClr val="1B4D97"/>
            </a:solidFill>
            <a:prstDash val="solid"/>
          </a:ln>
        </p:spPr>
      </p:sp>
      <p:sp>
        <p:nvSpPr>
          <p:cNvPr id="19" name="Text 16"/>
          <p:cNvSpPr/>
          <p:nvPr/>
        </p:nvSpPr>
        <p:spPr>
          <a:xfrm>
            <a:off x="8502848" y="5696010"/>
            <a:ext cx="288846" cy="360998"/>
          </a:xfrm>
          <a:prstGeom prst="rect">
            <a:avLst/>
          </a:prstGeom>
          <a:noFill/>
          <a:ln/>
        </p:spPr>
        <p:txBody>
          <a:bodyPr wrap="none" lIns="0" tIns="0" rIns="0" bIns="0" rtlCol="0" anchor="t"/>
          <a:lstStyle/>
          <a:p>
            <a:pPr algn="ctr" indent="0" marL="0">
              <a:lnSpc>
                <a:spcPts val="2250"/>
              </a:lnSpc>
              <a:buNone/>
            </a:pPr>
            <a:r>
              <a:rPr lang="en-US" sz="2250" b="1" dirty="0">
                <a:solidFill>
                  <a:srgbClr val="D9E1FF"/>
                </a:solidFill>
                <a:latin typeface="Syne Bold" pitchFamily="34" charset="0"/>
                <a:ea typeface="Syne Bold" pitchFamily="34" charset="-122"/>
                <a:cs typeface="Syne Bold" pitchFamily="34" charset="-120"/>
              </a:rPr>
              <a:t>3</a:t>
            </a:r>
            <a:endParaRPr lang="en-US" sz="2250" dirty="0"/>
          </a:p>
        </p:txBody>
      </p:sp>
      <p:sp>
        <p:nvSpPr>
          <p:cNvPr id="20" name="Text 17"/>
          <p:cNvSpPr/>
          <p:nvPr/>
        </p:nvSpPr>
        <p:spPr>
          <a:xfrm>
            <a:off x="7338179" y="2957393"/>
            <a:ext cx="2618542" cy="300871"/>
          </a:xfrm>
          <a:prstGeom prst="rect">
            <a:avLst/>
          </a:prstGeom>
          <a:noFill/>
          <a:ln/>
        </p:spPr>
        <p:txBody>
          <a:bodyPr wrap="none" lIns="0" tIns="0" rIns="0" bIns="0" rtlCol="0" anchor="t"/>
          <a:lstStyle/>
          <a:p>
            <a:pPr algn="ctr" indent="0" marL="0">
              <a:lnSpc>
                <a:spcPts val="2350"/>
              </a:lnSpc>
              <a:buNone/>
            </a:pPr>
            <a:r>
              <a:rPr lang="en-US" sz="1850" b="1" dirty="0">
                <a:solidFill>
                  <a:srgbClr val="D9E1FF"/>
                </a:solidFill>
                <a:latin typeface="Syne Bold" pitchFamily="34" charset="0"/>
                <a:ea typeface="Syne Bold" pitchFamily="34" charset="-122"/>
                <a:cs typeface="Syne Bold" pitchFamily="34" charset="-120"/>
              </a:rPr>
              <a:t>Obliczanie podziału</a:t>
            </a:r>
            <a:endParaRPr lang="en-US" sz="1850" dirty="0"/>
          </a:p>
        </p:txBody>
      </p:sp>
      <p:sp>
        <p:nvSpPr>
          <p:cNvPr id="21" name="Text 18"/>
          <p:cNvSpPr/>
          <p:nvPr/>
        </p:nvSpPr>
        <p:spPr>
          <a:xfrm>
            <a:off x="6292096" y="3370302"/>
            <a:ext cx="4710708" cy="607219"/>
          </a:xfrm>
          <a:prstGeom prst="rect">
            <a:avLst/>
          </a:prstGeom>
          <a:noFill/>
          <a:ln/>
        </p:spPr>
        <p:txBody>
          <a:bodyPr wrap="square" lIns="0" tIns="0" rIns="0" bIns="0" rtlCol="0" anchor="t"/>
          <a:lstStyle/>
          <a:p>
            <a:pPr algn="ctr" indent="0" marL="0">
              <a:lnSpc>
                <a:spcPts val="2350"/>
              </a:lnSpc>
              <a:buNone/>
            </a:pPr>
            <a:r>
              <a:rPr lang="en-US" sz="1500" dirty="0">
                <a:solidFill>
                  <a:srgbClr val="D9E1FF"/>
                </a:solidFill>
                <a:latin typeface="Arimo" pitchFamily="34" charset="0"/>
                <a:ea typeface="Arimo" pitchFamily="34" charset="-122"/>
                <a:cs typeface="Arimo" pitchFamily="34" charset="-120"/>
              </a:rPr>
              <a:t>Średnia ważona współczynników Gini węzłów potomnych</a:t>
            </a:r>
            <a:endParaRPr lang="en-US" sz="1500" dirty="0"/>
          </a:p>
        </p:txBody>
      </p:sp>
      <p:sp>
        <p:nvSpPr>
          <p:cNvPr id="22" name="Shape 19"/>
          <p:cNvSpPr/>
          <p:nvPr/>
        </p:nvSpPr>
        <p:spPr>
          <a:xfrm>
            <a:off x="11300460" y="5876508"/>
            <a:ext cx="22860" cy="577691"/>
          </a:xfrm>
          <a:prstGeom prst="roundRect">
            <a:avLst>
              <a:gd name="adj" fmla="val 353839"/>
            </a:avLst>
          </a:prstGeom>
          <a:solidFill>
            <a:srgbClr val="1B4D97"/>
          </a:solidFill>
          <a:ln/>
        </p:spPr>
      </p:sp>
      <p:sp>
        <p:nvSpPr>
          <p:cNvPr id="23" name="Shape 20"/>
          <p:cNvSpPr/>
          <p:nvPr/>
        </p:nvSpPr>
        <p:spPr>
          <a:xfrm>
            <a:off x="11095315" y="5659934"/>
            <a:ext cx="433268" cy="433268"/>
          </a:xfrm>
          <a:prstGeom prst="roundRect">
            <a:avLst>
              <a:gd name="adj" fmla="val 18669"/>
            </a:avLst>
          </a:prstGeom>
          <a:solidFill>
            <a:srgbClr val="02347E"/>
          </a:solidFill>
          <a:ln w="7620">
            <a:solidFill>
              <a:srgbClr val="1B4D97"/>
            </a:solidFill>
            <a:prstDash val="solid"/>
          </a:ln>
        </p:spPr>
      </p:sp>
      <p:sp>
        <p:nvSpPr>
          <p:cNvPr id="24" name="Text 21"/>
          <p:cNvSpPr/>
          <p:nvPr/>
        </p:nvSpPr>
        <p:spPr>
          <a:xfrm>
            <a:off x="11167467" y="5696010"/>
            <a:ext cx="288846" cy="360998"/>
          </a:xfrm>
          <a:prstGeom prst="rect">
            <a:avLst/>
          </a:prstGeom>
          <a:noFill/>
          <a:ln/>
        </p:spPr>
        <p:txBody>
          <a:bodyPr wrap="none" lIns="0" tIns="0" rIns="0" bIns="0" rtlCol="0" anchor="t"/>
          <a:lstStyle/>
          <a:p>
            <a:pPr algn="ctr" indent="0" marL="0">
              <a:lnSpc>
                <a:spcPts val="2250"/>
              </a:lnSpc>
              <a:buNone/>
            </a:pPr>
            <a:r>
              <a:rPr lang="en-US" sz="2250" b="1" dirty="0">
                <a:solidFill>
                  <a:srgbClr val="D9E1FF"/>
                </a:solidFill>
                <a:latin typeface="Syne Bold" pitchFamily="34" charset="0"/>
                <a:ea typeface="Syne Bold" pitchFamily="34" charset="-122"/>
                <a:cs typeface="Syne Bold" pitchFamily="34" charset="-120"/>
              </a:rPr>
              <a:t>4</a:t>
            </a:r>
            <a:endParaRPr lang="en-US" sz="2250" dirty="0"/>
          </a:p>
        </p:txBody>
      </p:sp>
      <p:sp>
        <p:nvSpPr>
          <p:cNvPr id="25" name="Text 22"/>
          <p:cNvSpPr/>
          <p:nvPr/>
        </p:nvSpPr>
        <p:spPr>
          <a:xfrm>
            <a:off x="10108406" y="6646902"/>
            <a:ext cx="2407325" cy="300871"/>
          </a:xfrm>
          <a:prstGeom prst="rect">
            <a:avLst/>
          </a:prstGeom>
          <a:noFill/>
          <a:ln/>
        </p:spPr>
        <p:txBody>
          <a:bodyPr wrap="none" lIns="0" tIns="0" rIns="0" bIns="0" rtlCol="0" anchor="t"/>
          <a:lstStyle/>
          <a:p>
            <a:pPr algn="ctr" indent="0" marL="0">
              <a:lnSpc>
                <a:spcPts val="2350"/>
              </a:lnSpc>
              <a:buNone/>
            </a:pPr>
            <a:r>
              <a:rPr lang="en-US" sz="1850" b="1" dirty="0">
                <a:solidFill>
                  <a:srgbClr val="D9E1FF"/>
                </a:solidFill>
                <a:latin typeface="Syne Bold" pitchFamily="34" charset="0"/>
                <a:ea typeface="Syne Bold" pitchFamily="34" charset="-122"/>
                <a:cs typeface="Syne Bold" pitchFamily="34" charset="-120"/>
              </a:rPr>
              <a:t>Wybór kryterium</a:t>
            </a:r>
            <a:endParaRPr lang="en-US" sz="1850" dirty="0"/>
          </a:p>
        </p:txBody>
      </p:sp>
      <p:sp>
        <p:nvSpPr>
          <p:cNvPr id="26" name="Text 23"/>
          <p:cNvSpPr/>
          <p:nvPr/>
        </p:nvSpPr>
        <p:spPr>
          <a:xfrm>
            <a:off x="8956715" y="7059811"/>
            <a:ext cx="4710708" cy="303609"/>
          </a:xfrm>
          <a:prstGeom prst="rect">
            <a:avLst/>
          </a:prstGeom>
          <a:noFill/>
          <a:ln/>
        </p:spPr>
        <p:txBody>
          <a:bodyPr wrap="none" lIns="0" tIns="0" rIns="0" bIns="0" rtlCol="0" anchor="t"/>
          <a:lstStyle/>
          <a:p>
            <a:pPr algn="ctr" indent="0" marL="0">
              <a:lnSpc>
                <a:spcPts val="2350"/>
              </a:lnSpc>
              <a:buNone/>
            </a:pPr>
            <a:r>
              <a:rPr lang="en-US" sz="1500" dirty="0">
                <a:solidFill>
                  <a:srgbClr val="D9E1FF"/>
                </a:solidFill>
                <a:latin typeface="Arimo" pitchFamily="34" charset="0"/>
                <a:ea typeface="Arimo" pitchFamily="34" charset="-122"/>
                <a:cs typeface="Arimo" pitchFamily="34" charset="-120"/>
              </a:rPr>
              <a:t>Podział minimalizujący Gini impurity po podziale</a:t>
            </a:r>
            <a:endParaRPr lang="en-US" sz="15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Text 0"/>
          <p:cNvSpPr/>
          <p:nvPr/>
        </p:nvSpPr>
        <p:spPr>
          <a:xfrm>
            <a:off x="793790" y="3804761"/>
            <a:ext cx="7765494"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Porównanie: Gini vs Entropia</a:t>
            </a:r>
            <a:endParaRPr lang="en-US" sz="39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spTree>
      <p:nvGrpSpPr>
        <p:cNvPr id="1" name=""/>
        <p:cNvGrpSpPr/>
        <p:nvPr/>
      </p:nvGrpSpPr>
      <p:grpSpPr>
        <a:xfrm>
          <a:off x="0" y="0"/>
          <a:ext cx="0" cy="0"/>
          <a:chOff x="0" y="0"/>
          <a:chExt cx="0" cy="0"/>
        </a:xfrm>
      </p:grpSpPr>
      <p:sp>
        <p:nvSpPr>
          <p:cNvPr id="2" name="Text 0"/>
          <p:cNvSpPr/>
          <p:nvPr/>
        </p:nvSpPr>
        <p:spPr>
          <a:xfrm>
            <a:off x="793790" y="1491615"/>
            <a:ext cx="10844093"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Przykład obliczania wskaźników jakości</a:t>
            </a:r>
            <a:endParaRPr lang="en-US" sz="3900" dirty="0"/>
          </a:p>
        </p:txBody>
      </p:sp>
      <p:sp>
        <p:nvSpPr>
          <p:cNvPr id="3" name="Text 1"/>
          <p:cNvSpPr/>
          <p:nvPr/>
        </p:nvSpPr>
        <p:spPr>
          <a:xfrm>
            <a:off x="793790" y="250852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Rozważmy węzeł zawierający 100 obserwacji: 60 kliknięć (klasa 1) i 40 brak kliknięcia (klasa 0). Oceńmy jakość podziału według wieku użytkownika (próg 35 lat).</a:t>
            </a:r>
            <a:endParaRPr lang="en-US" sz="1550" dirty="0"/>
          </a:p>
        </p:txBody>
      </p:sp>
      <p:sp>
        <p:nvSpPr>
          <p:cNvPr id="4" name="Text 2"/>
          <p:cNvSpPr/>
          <p:nvPr/>
        </p:nvSpPr>
        <p:spPr>
          <a:xfrm>
            <a:off x="793790" y="3565208"/>
            <a:ext cx="3019068"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Syne Bold" pitchFamily="34" charset="0"/>
                <a:ea typeface="Syne Bold" pitchFamily="34" charset="-122"/>
                <a:cs typeface="Syne Bold" pitchFamily="34" charset="-120"/>
              </a:rPr>
              <a:t>Węzeł lewy (wiek ≤ 35)</a:t>
            </a:r>
            <a:endParaRPr lang="en-US" sz="1950" dirty="0"/>
          </a:p>
        </p:txBody>
      </p:sp>
      <p:sp>
        <p:nvSpPr>
          <p:cNvPr id="5" name="Text 3"/>
          <p:cNvSpPr/>
          <p:nvPr/>
        </p:nvSpPr>
        <p:spPr>
          <a:xfrm>
            <a:off x="793790" y="4073723"/>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30 obserwacji: 10 kliknięć, 20 brak</a:t>
            </a:r>
            <a:endParaRPr lang="en-US" sz="1550" dirty="0"/>
          </a:p>
        </p:txBody>
      </p:sp>
      <p:sp>
        <p:nvSpPr>
          <p:cNvPr id="6" name="Text 4"/>
          <p:cNvSpPr/>
          <p:nvPr/>
        </p:nvSpPr>
        <p:spPr>
          <a:xfrm>
            <a:off x="793790" y="4569857"/>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Gini:</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1 - (10/30)² - (20/30)² = 0.444</a:t>
            </a:r>
            <a:endParaRPr lang="en-US" sz="1550" dirty="0"/>
          </a:p>
        </p:txBody>
      </p:sp>
      <p:sp>
        <p:nvSpPr>
          <p:cNvPr id="7" name="Text 5"/>
          <p:cNvSpPr/>
          <p:nvPr/>
        </p:nvSpPr>
        <p:spPr>
          <a:xfrm>
            <a:off x="793790" y="5065990"/>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Entropia:</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-0.333×log₂(0.333) - 0.667×log₂(0.667) = 0.918</a:t>
            </a:r>
            <a:endParaRPr lang="en-US" sz="1550" dirty="0"/>
          </a:p>
        </p:txBody>
      </p:sp>
      <p:sp>
        <p:nvSpPr>
          <p:cNvPr id="8" name="Text 6"/>
          <p:cNvSpPr/>
          <p:nvPr/>
        </p:nvSpPr>
        <p:spPr>
          <a:xfrm>
            <a:off x="7564874" y="3565208"/>
            <a:ext cx="3236000"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Syne Bold" pitchFamily="34" charset="0"/>
                <a:ea typeface="Syne Bold" pitchFamily="34" charset="-122"/>
                <a:cs typeface="Syne Bold" pitchFamily="34" charset="-120"/>
              </a:rPr>
              <a:t>Węzeł prawy (wiek &gt; 35)</a:t>
            </a:r>
            <a:endParaRPr lang="en-US" sz="1950" dirty="0"/>
          </a:p>
        </p:txBody>
      </p:sp>
      <p:sp>
        <p:nvSpPr>
          <p:cNvPr id="9" name="Text 7"/>
          <p:cNvSpPr/>
          <p:nvPr/>
        </p:nvSpPr>
        <p:spPr>
          <a:xfrm>
            <a:off x="7564874" y="4073723"/>
            <a:ext cx="6279356" cy="317540"/>
          </a:xfrm>
          <a:prstGeom prst="rect">
            <a:avLst/>
          </a:prstGeom>
          <a:noFill/>
          <a:ln/>
        </p:spPr>
        <p:txBody>
          <a:bodyPr wrap="non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70 obserwacji: 50 kliknięć, 20 brak</a:t>
            </a:r>
            <a:endParaRPr lang="en-US" sz="1550" dirty="0"/>
          </a:p>
        </p:txBody>
      </p:sp>
      <p:sp>
        <p:nvSpPr>
          <p:cNvPr id="10" name="Text 8"/>
          <p:cNvSpPr/>
          <p:nvPr/>
        </p:nvSpPr>
        <p:spPr>
          <a:xfrm>
            <a:off x="7564874" y="4569857"/>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Gini:</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1 - (50/70)² - (20/70)² = 0.408</a:t>
            </a:r>
            <a:endParaRPr lang="en-US" sz="1550" dirty="0"/>
          </a:p>
        </p:txBody>
      </p:sp>
      <p:sp>
        <p:nvSpPr>
          <p:cNvPr id="11" name="Text 9"/>
          <p:cNvSpPr/>
          <p:nvPr/>
        </p:nvSpPr>
        <p:spPr>
          <a:xfrm>
            <a:off x="7564874" y="5065990"/>
            <a:ext cx="6279356" cy="317540"/>
          </a:xfrm>
          <a:prstGeom prst="rect">
            <a:avLst/>
          </a:prstGeom>
          <a:noFill/>
          <a:ln/>
        </p:spPr>
        <p:txBody>
          <a:bodyPr wrap="non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Entropia:</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-0.714×log₂(0.714) - 0.286×log₂(0.286) = 0.863</a:t>
            </a:r>
            <a:endParaRPr lang="en-US" sz="1550" dirty="0"/>
          </a:p>
        </p:txBody>
      </p:sp>
      <p:sp>
        <p:nvSpPr>
          <p:cNvPr id="12" name="Text 10"/>
          <p:cNvSpPr/>
          <p:nvPr/>
        </p:nvSpPr>
        <p:spPr>
          <a:xfrm>
            <a:off x="793790" y="5785366"/>
            <a:ext cx="13042821" cy="952619"/>
          </a:xfrm>
          <a:prstGeom prst="rect">
            <a:avLst/>
          </a:prstGeom>
          <a:noFill/>
          <a:ln/>
        </p:spPr>
        <p:txBody>
          <a:bodyPr wrap="squar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Średnia ważona Gini:</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(30/100)×0.444 + (70/100)×0.408 = 0.419</a:t>
            </a:r>
            <a:endParaRPr lang="en-US" sz="1550" dirty="0"/>
          </a:p>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Gini przed podziałem:</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1 - (60/100)² - (40/100)² = 0.48</a:t>
            </a:r>
            <a:endParaRPr lang="en-US" sz="1550" dirty="0"/>
          </a:p>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Redukcja Gini:</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 0.48 - 0.419 = 0.061 ✓</a:t>
            </a:r>
            <a:endParaRPr lang="en-US" sz="1550"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spTree>
      <p:nvGrpSpPr>
        <p:cNvPr id="1" name=""/>
        <p:cNvGrpSpPr/>
        <p:nvPr/>
      </p:nvGrpSpPr>
      <p:grpSpPr>
        <a:xfrm>
          <a:off x="0" y="0"/>
          <a:ext cx="0" cy="0"/>
          <a:chOff x="0" y="0"/>
          <a:chExt cx="0" cy="0"/>
        </a:xfrm>
      </p:grpSpPr>
      <p:sp>
        <p:nvSpPr>
          <p:cNvPr id="2" name="Text 0"/>
          <p:cNvSpPr/>
          <p:nvPr/>
        </p:nvSpPr>
        <p:spPr>
          <a:xfrm>
            <a:off x="793790" y="1559243"/>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Błąd średniokwadratowy dla problemów regresji</a:t>
            </a:r>
            <a:endParaRPr lang="en-US" sz="3900" dirty="0"/>
          </a:p>
        </p:txBody>
      </p:sp>
      <p:sp>
        <p:nvSpPr>
          <p:cNvPr id="3" name="Text 1"/>
          <p:cNvSpPr/>
          <p:nvPr/>
        </p:nvSpPr>
        <p:spPr>
          <a:xfrm>
            <a:off x="793790" y="3196233"/>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Gdy zmienną docelową jest wartość ciągła (np. przewidywany koszt kliknięcia), używamy Mean Squared Error (MSE) jako kryterium podziału zamiast miar nieczystości.</a:t>
            </a:r>
            <a:endParaRPr lang="en-US" sz="1550" dirty="0"/>
          </a:p>
        </p:txBody>
      </p:sp>
      <p:sp>
        <p:nvSpPr>
          <p:cNvPr id="4" name="Shape 2"/>
          <p:cNvSpPr/>
          <p:nvPr/>
        </p:nvSpPr>
        <p:spPr>
          <a:xfrm>
            <a:off x="650915" y="4054554"/>
            <a:ext cx="5212318" cy="2615684"/>
          </a:xfrm>
          <a:prstGeom prst="roundRect">
            <a:avLst>
              <a:gd name="adj" fmla="val 5463"/>
            </a:avLst>
          </a:prstGeom>
          <a:solidFill>
            <a:srgbClr val="69A5FD"/>
          </a:solidFill>
          <a:ln/>
        </p:spPr>
      </p:sp>
      <p:sp>
        <p:nvSpPr>
          <p:cNvPr id="5" name="Text 3"/>
          <p:cNvSpPr/>
          <p:nvPr/>
        </p:nvSpPr>
        <p:spPr>
          <a:xfrm>
            <a:off x="849273" y="4252913"/>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000000"/>
                </a:solidFill>
                <a:latin typeface="Syne Bold" pitchFamily="34" charset="0"/>
                <a:ea typeface="Syne Bold" pitchFamily="34" charset="-122"/>
                <a:cs typeface="Syne Bold" pitchFamily="34" charset="-120"/>
              </a:rPr>
              <a:t>Wzór MSE</a:t>
            </a:r>
            <a:endParaRPr lang="en-US" sz="1950" dirty="0"/>
          </a:p>
        </p:txBody>
      </p:sp>
      <p:sp>
        <p:nvSpPr>
          <p:cNvPr id="6" name="Text 4"/>
          <p:cNvSpPr/>
          <p:nvPr/>
        </p:nvSpPr>
        <p:spPr>
          <a:xfrm>
            <a:off x="849273" y="4814173"/>
            <a:ext cx="4815602" cy="791289"/>
          </a:xfrm>
          <a:prstGeom prst="rect">
            <a:avLst/>
          </a:prstGeom>
          <a:noFill/>
          <a:ln/>
        </p:spPr>
        <p:txBody>
          <a:bodyPr wrap="square" lIns="0" tIns="0" rIns="0" bIns="0" rtlCol="0" anchor="t"/>
          <a:lstStyle/>
          <a:p>
            <a:pPr algn="l" indent="0" marL="0">
              <a:lnSpc>
                <a:spcPts val="2800"/>
              </a:lnSpc>
              <a:buNone/>
            </a:pPr>
            <a:endParaRPr lang="en-US" sz="1750" dirty="0"/>
          </a:p>
        </p:txBody>
      </p:sp>
      <p:pic>
        <p:nvPicPr>
          <p:cNvPr id="7" name="Image 0" descr="preencoded.png">    </p:cNvPr>
          <p:cNvPicPr>
            <a:picLocks noChangeAspect="1"/>
          </p:cNvPicPr>
          <p:nvPr/>
        </p:nvPicPr>
        <p:blipFill>
          <a:blip r:embed="rId1"/>
          <a:stretch>
            <a:fillRect/>
          </a:stretch>
        </p:blipFill>
        <p:spPr>
          <a:xfrm>
            <a:off x="849273" y="4814173"/>
            <a:ext cx="4815602" cy="791289"/>
          </a:xfrm>
          <a:prstGeom prst="rect">
            <a:avLst/>
          </a:prstGeom>
        </p:spPr>
      </p:pic>
      <p:sp>
        <p:nvSpPr>
          <p:cNvPr id="8" name="Text 5"/>
          <p:cNvSpPr/>
          <p:nvPr/>
        </p:nvSpPr>
        <p:spPr>
          <a:xfrm>
            <a:off x="849273" y="5856565"/>
            <a:ext cx="4815602" cy="635079"/>
          </a:xfrm>
          <a:prstGeom prst="rect">
            <a:avLst/>
          </a:prstGeom>
          <a:noFill/>
          <a:ln/>
        </p:spPr>
        <p:txBody>
          <a:bodyPr wrap="square" lIns="0" tIns="0" rIns="0" bIns="0" rtlCol="0" anchor="t"/>
          <a:lstStyle/>
          <a:p>
            <a:pPr algn="l" indent="0" marL="0">
              <a:lnSpc>
                <a:spcPts val="2500"/>
              </a:lnSpc>
              <a:buNone/>
            </a:pPr>
            <a:r>
              <a:rPr lang="en-US" sz="1550" dirty="0">
                <a:solidFill>
                  <a:srgbClr val="000000"/>
                </a:solidFill>
                <a:latin typeface="Arimo" pitchFamily="34" charset="0"/>
                <a:ea typeface="Arimo" pitchFamily="34" charset="-122"/>
                <a:cs typeface="Arimo" pitchFamily="34" charset="-120"/>
              </a:rPr>
              <a:t>gdzie </a:t>
            </a:r>
            <a:pPr algn="l" indent="0" marL="0">
              <a:lnSpc>
                <a:spcPts val="2500"/>
              </a:lnSpc>
              <a:buNone/>
            </a:pPr>
            <a:r>
              <a:rPr lang="en-US" sz="1550" i="1" dirty="0">
                <a:solidFill>
                  <a:srgbClr val="000000"/>
                </a:solidFill>
                <a:latin typeface="Arimo" pitchFamily="34" charset="0"/>
                <a:ea typeface="Arimo" pitchFamily="34" charset="-122"/>
                <a:cs typeface="Arimo" pitchFamily="34" charset="-120"/>
              </a:rPr>
              <a:t>y_i</a:t>
            </a:r>
            <a:pPr algn="l" indent="0" marL="0">
              <a:lnSpc>
                <a:spcPts val="2500"/>
              </a:lnSpc>
              <a:buNone/>
            </a:pPr>
            <a:r>
              <a:rPr lang="en-US" sz="1550" dirty="0">
                <a:solidFill>
                  <a:srgbClr val="000000"/>
                </a:solidFill>
                <a:latin typeface="Arimo" pitchFamily="34" charset="0"/>
                <a:ea typeface="Arimo" pitchFamily="34" charset="-122"/>
                <a:cs typeface="Arimo" pitchFamily="34" charset="-120"/>
              </a:rPr>
              <a:t> to rzeczywiste wartości, a </a:t>
            </a:r>
            <a:pPr algn="l" indent="0" marL="0">
              <a:lnSpc>
                <a:spcPts val="2500"/>
              </a:lnSpc>
              <a:buNone/>
            </a:pPr>
            <a:r>
              <a:rPr lang="en-US" sz="1550" i="1" dirty="0">
                <a:solidFill>
                  <a:srgbClr val="000000"/>
                </a:solidFill>
                <a:latin typeface="Arimo" pitchFamily="34" charset="0"/>
                <a:ea typeface="Arimo" pitchFamily="34" charset="-122"/>
                <a:cs typeface="Arimo" pitchFamily="34" charset="-120"/>
              </a:rPr>
              <a:t>\bar{y}</a:t>
            </a:r>
            <a:pPr algn="l" indent="0" marL="0">
              <a:lnSpc>
                <a:spcPts val="2500"/>
              </a:lnSpc>
              <a:buNone/>
            </a:pPr>
            <a:r>
              <a:rPr lang="en-US" sz="1550" dirty="0">
                <a:solidFill>
                  <a:srgbClr val="000000"/>
                </a:solidFill>
                <a:latin typeface="Arimo" pitchFamily="34" charset="0"/>
                <a:ea typeface="Arimo" pitchFamily="34" charset="-122"/>
                <a:cs typeface="Arimo" pitchFamily="34" charset="-120"/>
              </a:rPr>
              <a:t> to średnia w węźle</a:t>
            </a:r>
            <a:endParaRPr lang="en-US" sz="1550" dirty="0"/>
          </a:p>
        </p:txBody>
      </p:sp>
      <p:sp>
        <p:nvSpPr>
          <p:cNvPr id="9" name="Text 6"/>
          <p:cNvSpPr/>
          <p:nvPr/>
        </p:nvSpPr>
        <p:spPr>
          <a:xfrm>
            <a:off x="6212086" y="4233148"/>
            <a:ext cx="7632025"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Dla każdego potencjalnego podziału algorytm oblicza średnią ważoną MSE węzłów potomnych. Podział minimalizujący ten wskaźnik jest wybierany jako optymalny.</a:t>
            </a:r>
            <a:endParaRPr lang="en-US" sz="1550" dirty="0"/>
          </a:p>
        </p:txBody>
      </p:sp>
      <p:sp>
        <p:nvSpPr>
          <p:cNvPr id="10" name="Text 7"/>
          <p:cNvSpPr/>
          <p:nvPr/>
        </p:nvSpPr>
        <p:spPr>
          <a:xfrm>
            <a:off x="6212086" y="5046821"/>
            <a:ext cx="7632025"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Podobnie jak w klasyfikacji, redukcja MSE mierzy poprawę homogeniczności wartości docelowej w powstałych podgrupach.</a:t>
            </a:r>
            <a:endParaRPr lang="en-US" sz="155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Shape 0"/>
          <p:cNvSpPr/>
          <p:nvPr/>
        </p:nvSpPr>
        <p:spPr>
          <a:xfrm>
            <a:off x="793790" y="4034909"/>
            <a:ext cx="1170623" cy="388382"/>
          </a:xfrm>
          <a:prstGeom prst="roundRect">
            <a:avLst>
              <a:gd name="adj" fmla="val 17171"/>
            </a:avLst>
          </a:prstGeom>
          <a:noFill/>
          <a:ln w="7620">
            <a:solidFill>
              <a:srgbClr val="69A5FD"/>
            </a:solidFill>
            <a:prstDash val="solid"/>
          </a:ln>
        </p:spPr>
      </p:sp>
      <p:sp>
        <p:nvSpPr>
          <p:cNvPr id="4" name="Text 1"/>
          <p:cNvSpPr/>
          <p:nvPr/>
        </p:nvSpPr>
        <p:spPr>
          <a:xfrm>
            <a:off x="920472" y="4102060"/>
            <a:ext cx="917258" cy="254079"/>
          </a:xfrm>
          <a:prstGeom prst="rect">
            <a:avLst/>
          </a:prstGeom>
          <a:noFill/>
          <a:ln/>
        </p:spPr>
        <p:txBody>
          <a:bodyPr wrap="none" lIns="0" tIns="0" rIns="0" bIns="0" rtlCol="0" anchor="t"/>
          <a:lstStyle/>
          <a:p>
            <a:pPr algn="l" indent="0" marL="0">
              <a:lnSpc>
                <a:spcPts val="2000"/>
              </a:lnSpc>
              <a:buNone/>
            </a:pPr>
            <a:r>
              <a:rPr lang="en-US" sz="1250" dirty="0">
                <a:solidFill>
                  <a:srgbClr val="69A5FD"/>
                </a:solidFill>
                <a:latin typeface="Arimo" pitchFamily="34" charset="0"/>
                <a:ea typeface="Arimo" pitchFamily="34" charset="-122"/>
                <a:cs typeface="Arimo" pitchFamily="34" charset="-120"/>
              </a:rPr>
              <a:t>ROZDZIAŁ 5</a:t>
            </a:r>
            <a:endParaRPr lang="en-US" sz="1250" dirty="0"/>
          </a:p>
        </p:txBody>
      </p:sp>
      <p:sp>
        <p:nvSpPr>
          <p:cNvPr id="5" name="Text 2"/>
          <p:cNvSpPr/>
          <p:nvPr/>
        </p:nvSpPr>
        <p:spPr>
          <a:xfrm>
            <a:off x="793790" y="4502587"/>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Implementacja drzewa decyzyjnego od podstaw</a:t>
            </a:r>
            <a:endParaRPr lang="en-US" sz="3900" dirty="0"/>
          </a:p>
        </p:txBody>
      </p:sp>
      <p:sp>
        <p:nvSpPr>
          <p:cNvPr id="6" name="Text 3"/>
          <p:cNvSpPr/>
          <p:nvPr/>
        </p:nvSpPr>
        <p:spPr>
          <a:xfrm>
            <a:off x="793790" y="6040398"/>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Zrozumienie mechaniki drzew decyzyjnych wymaga implementacji algorytmu od podstaw. Choć w praktyce używamy zoptymalizowanych bibliotek, ręczna implementacja dostarcza głębokiego wglądu w wewnętrzne działanie modelu.</a:t>
            </a:r>
            <a:endParaRPr lang="en-US" sz="155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spTree>
      <p:nvGrpSpPr>
        <p:cNvPr id="1" name=""/>
        <p:cNvGrpSpPr/>
        <p:nvPr/>
      </p:nvGrpSpPr>
      <p:grpSpPr>
        <a:xfrm>
          <a:off x="0" y="0"/>
          <a:ext cx="0" cy="0"/>
          <a:chOff x="0" y="0"/>
          <a:chExt cx="0" cy="0"/>
        </a:xfrm>
      </p:grpSpPr>
      <p:sp>
        <p:nvSpPr>
          <p:cNvPr id="2" name="Text 0"/>
          <p:cNvSpPr/>
          <p:nvPr/>
        </p:nvSpPr>
        <p:spPr>
          <a:xfrm>
            <a:off x="793790" y="1123117"/>
            <a:ext cx="5685234"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Struktura klasy Node</a:t>
            </a:r>
            <a:endParaRPr lang="en-US" sz="3900" dirty="0"/>
          </a:p>
        </p:txBody>
      </p:sp>
      <p:sp>
        <p:nvSpPr>
          <p:cNvPr id="3" name="Text 1"/>
          <p:cNvSpPr/>
          <p:nvPr/>
        </p:nvSpPr>
        <p:spPr>
          <a:xfrm>
            <a:off x="793790" y="214002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Podstawowym elementem implementacji jest klasa reprezentująca węzeł drzewa. Węzeł przechowuje informacje o warunku podziału, wskaźnikach do węzłów potomnych oraz – w przypadku liścia – przewidywanej wartości.</a:t>
            </a:r>
            <a:endParaRPr lang="en-US" sz="1550" dirty="0"/>
          </a:p>
        </p:txBody>
      </p:sp>
      <p:sp>
        <p:nvSpPr>
          <p:cNvPr id="4" name="Shape 2"/>
          <p:cNvSpPr/>
          <p:nvPr/>
        </p:nvSpPr>
        <p:spPr>
          <a:xfrm>
            <a:off x="793790" y="2998351"/>
            <a:ext cx="13042821" cy="4108133"/>
          </a:xfrm>
          <a:prstGeom prst="roundRect">
            <a:avLst>
              <a:gd name="adj" fmla="val 2029"/>
            </a:avLst>
          </a:prstGeom>
          <a:solidFill>
            <a:srgbClr val="231F6B"/>
          </a:solidFill>
          <a:ln/>
        </p:spPr>
      </p:sp>
      <p:sp>
        <p:nvSpPr>
          <p:cNvPr id="5" name="Shape 3"/>
          <p:cNvSpPr/>
          <p:nvPr/>
        </p:nvSpPr>
        <p:spPr>
          <a:xfrm>
            <a:off x="783908" y="2998351"/>
            <a:ext cx="13062585" cy="4108133"/>
          </a:xfrm>
          <a:prstGeom prst="roundRect">
            <a:avLst>
              <a:gd name="adj" fmla="val 725"/>
            </a:avLst>
          </a:prstGeom>
          <a:solidFill>
            <a:srgbClr val="231F6B"/>
          </a:solidFill>
          <a:ln/>
        </p:spPr>
      </p:sp>
      <p:sp>
        <p:nvSpPr>
          <p:cNvPr id="6" name="Text 4"/>
          <p:cNvSpPr/>
          <p:nvPr/>
        </p:nvSpPr>
        <p:spPr>
          <a:xfrm>
            <a:off x="982266" y="3147179"/>
            <a:ext cx="12665869" cy="3810476"/>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highlight>
                  <a:srgbClr val="231F6B"/>
                </a:highlight>
                <a:latin typeface="Consolas" pitchFamily="34" charset="0"/>
                <a:ea typeface="Consolas" pitchFamily="34" charset="-122"/>
                <a:cs typeface="Consolas" pitchFamily="34" charset="-120"/>
              </a:rPr>
              <a:t>class Node:
 def __init__(self, feature=None, threshold=None,
 left=None, right=None, value=None):
 # Węzeł decyzyjny
 self.feature = feature # Indeks cechy do podziału
 self.threshold = threshold # Wartość progowa
 self.left = left # Lewe poddrzewo
 self.right = right # Prawe poddrzewo
 # Węzeł liścia
 self.value = value # Predykcja
</a:t>
            </a:r>
            <a:endParaRPr lang="en-US" sz="155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spTree>
      <p:nvGrpSpPr>
        <p:cNvPr id="1" name=""/>
        <p:cNvGrpSpPr/>
        <p:nvPr/>
      </p:nvGrpSpPr>
      <p:grpSpPr>
        <a:xfrm>
          <a:off x="0" y="0"/>
          <a:ext cx="0" cy="0"/>
          <a:chOff x="0" y="0"/>
          <a:chExt cx="0" cy="0"/>
        </a:xfrm>
      </p:grpSpPr>
      <p:sp>
        <p:nvSpPr>
          <p:cNvPr id="2" name="Text 0"/>
          <p:cNvSpPr/>
          <p:nvPr/>
        </p:nvSpPr>
        <p:spPr>
          <a:xfrm>
            <a:off x="1105376" y="804624"/>
            <a:ext cx="8393192" cy="492085"/>
          </a:xfrm>
          <a:prstGeom prst="rect">
            <a:avLst/>
          </a:prstGeom>
          <a:noFill/>
          <a:ln/>
        </p:spPr>
        <p:txBody>
          <a:bodyPr wrap="none" lIns="0" tIns="0" rIns="0" bIns="0" rtlCol="0" anchor="t"/>
          <a:lstStyle/>
          <a:p>
            <a:pPr algn="l" indent="0" marL="0">
              <a:lnSpc>
                <a:spcPts val="3850"/>
              </a:lnSpc>
              <a:buNone/>
            </a:pPr>
            <a:r>
              <a:rPr lang="en-US" sz="3100" b="1" dirty="0">
                <a:solidFill>
                  <a:srgbClr val="FFFFFF"/>
                </a:solidFill>
                <a:latin typeface="Syne Bold" pitchFamily="34" charset="0"/>
                <a:ea typeface="Syne Bold" pitchFamily="34" charset="-122"/>
                <a:cs typeface="Syne Bold" pitchFamily="34" charset="-120"/>
              </a:rPr>
              <a:t>Implementacja metody obliczania Gini</a:t>
            </a:r>
            <a:endParaRPr lang="en-US" sz="3100" dirty="0"/>
          </a:p>
        </p:txBody>
      </p:sp>
      <p:sp>
        <p:nvSpPr>
          <p:cNvPr id="3" name="Shape 1"/>
          <p:cNvSpPr/>
          <p:nvPr/>
        </p:nvSpPr>
        <p:spPr>
          <a:xfrm>
            <a:off x="1105376" y="1624608"/>
            <a:ext cx="6017776" cy="5659755"/>
          </a:xfrm>
          <a:prstGeom prst="roundRect">
            <a:avLst>
              <a:gd name="adj" fmla="val 1169"/>
            </a:avLst>
          </a:prstGeom>
          <a:solidFill>
            <a:srgbClr val="231F6B"/>
          </a:solidFill>
          <a:ln/>
        </p:spPr>
      </p:sp>
      <p:sp>
        <p:nvSpPr>
          <p:cNvPr id="4" name="Shape 2"/>
          <p:cNvSpPr/>
          <p:nvPr/>
        </p:nvSpPr>
        <p:spPr>
          <a:xfrm>
            <a:off x="1097518" y="1624608"/>
            <a:ext cx="6033492" cy="5659755"/>
          </a:xfrm>
          <a:prstGeom prst="roundRect">
            <a:avLst>
              <a:gd name="adj" fmla="val 417"/>
            </a:avLst>
          </a:prstGeom>
          <a:solidFill>
            <a:srgbClr val="231F6B"/>
          </a:solidFill>
          <a:ln/>
        </p:spPr>
      </p:sp>
      <p:sp>
        <p:nvSpPr>
          <p:cNvPr id="5" name="Text 3"/>
          <p:cNvSpPr/>
          <p:nvPr/>
        </p:nvSpPr>
        <p:spPr>
          <a:xfrm>
            <a:off x="1254919" y="1742718"/>
            <a:ext cx="5718691" cy="5423535"/>
          </a:xfrm>
          <a:prstGeom prst="rect">
            <a:avLst/>
          </a:prstGeom>
          <a:noFill/>
          <a:ln/>
        </p:spPr>
        <p:txBody>
          <a:bodyPr wrap="square" lIns="0" tIns="0" rIns="0" bIns="0" rtlCol="0" anchor="t"/>
          <a:lstStyle/>
          <a:p>
            <a:pPr algn="l" indent="0" marL="0">
              <a:lnSpc>
                <a:spcPts val="1750"/>
              </a:lnSpc>
              <a:buNone/>
            </a:pPr>
            <a:r>
              <a:rPr lang="en-US" sz="1200" dirty="0">
                <a:solidFill>
                  <a:srgbClr val="D9E1FF"/>
                </a:solidFill>
                <a:highlight>
                  <a:srgbClr val="231F6B"/>
                </a:highlight>
                <a:latin typeface="Consolas" pitchFamily="34" charset="0"/>
                <a:ea typeface="Consolas" pitchFamily="34" charset="-122"/>
                <a:cs typeface="Consolas" pitchFamily="34" charset="-120"/>
              </a:rPr>
              <a:t>def gini_impurity(self, y):
    """
    Oblicza współczynnik Gini
    dla wektora etykiet y
    """
    m = len(y)
    if m == 0:
        return 0
    # Zlicz wystąpienia klas
    class_counts = {}
    for label in y:
        if label not in class_counts:
            class_counts[label] = 0
        class_counts[label] += 1
    # Oblicz Gini
    impurity = 1.0
    for count in class_counts.values():
        prob = count / m
        impurity -= prob ** 2
    return impurity
</a:t>
            </a:r>
            <a:endParaRPr lang="en-US" sz="1200" dirty="0"/>
          </a:p>
        </p:txBody>
      </p:sp>
      <p:sp>
        <p:nvSpPr>
          <p:cNvPr id="6" name="Text 4"/>
          <p:cNvSpPr/>
          <p:nvPr/>
        </p:nvSpPr>
        <p:spPr>
          <a:xfrm>
            <a:off x="7514868" y="1596509"/>
            <a:ext cx="6017776" cy="451961"/>
          </a:xfrm>
          <a:prstGeom prst="rect">
            <a:avLst/>
          </a:prstGeom>
          <a:noFill/>
          <a:ln/>
        </p:spPr>
        <p:txBody>
          <a:bodyPr wrap="square" lIns="0" tIns="0" rIns="0" bIns="0" rtlCol="0" anchor="t"/>
          <a:lstStyle/>
          <a:p>
            <a:pPr algn="l" indent="0" marL="0">
              <a:lnSpc>
                <a:spcPts val="1750"/>
              </a:lnSpc>
              <a:buNone/>
            </a:pPr>
            <a:r>
              <a:rPr lang="en-US" sz="1200" dirty="0">
                <a:solidFill>
                  <a:srgbClr val="D9E1FF"/>
                </a:solidFill>
                <a:latin typeface="Arimo" pitchFamily="34" charset="0"/>
                <a:ea typeface="Arimo" pitchFamily="34" charset="-122"/>
                <a:cs typeface="Arimo" pitchFamily="34" charset="-120"/>
              </a:rPr>
              <a:t>Funkcja przyjmuje wektor etykiet klas i oblicza współczynnik Gini zgodnie ze wzorem matematycznym.</a:t>
            </a:r>
            <a:endParaRPr lang="en-US" sz="1200" dirty="0"/>
          </a:p>
        </p:txBody>
      </p:sp>
      <p:sp>
        <p:nvSpPr>
          <p:cNvPr id="7" name="Text 5"/>
          <p:cNvSpPr/>
          <p:nvPr/>
        </p:nvSpPr>
        <p:spPr>
          <a:xfrm>
            <a:off x="7514868" y="2160865"/>
            <a:ext cx="6017776" cy="677942"/>
          </a:xfrm>
          <a:prstGeom prst="rect">
            <a:avLst/>
          </a:prstGeom>
          <a:noFill/>
          <a:ln/>
        </p:spPr>
        <p:txBody>
          <a:bodyPr wrap="square" lIns="0" tIns="0" rIns="0" bIns="0" rtlCol="0" anchor="t"/>
          <a:lstStyle/>
          <a:p>
            <a:pPr algn="l" indent="0" marL="0">
              <a:lnSpc>
                <a:spcPts val="1750"/>
              </a:lnSpc>
              <a:buNone/>
            </a:pPr>
            <a:r>
              <a:rPr lang="en-US" sz="1200" dirty="0">
                <a:solidFill>
                  <a:srgbClr val="D9E1FF"/>
                </a:solidFill>
                <a:latin typeface="Arimo" pitchFamily="34" charset="0"/>
                <a:ea typeface="Arimo" pitchFamily="34" charset="-122"/>
                <a:cs typeface="Arimo" pitchFamily="34" charset="-120"/>
              </a:rPr>
              <a:t>Algorytm zlicza wystąpienia każdej klasy, oblicza prawdopodobieństwa i sumuje ich kwadraty. Wynik 0 oznacza czysty węzeł, wyższe wartości wskazują większą nieczystość.</a:t>
            </a:r>
            <a:endParaRPr lang="en-US" sz="1200"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spTree>
      <p:nvGrpSpPr>
        <p:cNvPr id="1" name=""/>
        <p:cNvGrpSpPr/>
        <p:nvPr/>
      </p:nvGrpSpPr>
      <p:grpSpPr>
        <a:xfrm>
          <a:off x="0" y="0"/>
          <a:ext cx="0" cy="0"/>
          <a:chOff x="0" y="0"/>
          <a:chExt cx="0" cy="0"/>
        </a:xfrm>
      </p:grpSpPr>
      <p:sp>
        <p:nvSpPr>
          <p:cNvPr id="2" name="Text 0"/>
          <p:cNvSpPr/>
          <p:nvPr/>
        </p:nvSpPr>
        <p:spPr>
          <a:xfrm>
            <a:off x="3281005" y="1193006"/>
            <a:ext cx="6188273" cy="319683"/>
          </a:xfrm>
          <a:prstGeom prst="rect">
            <a:avLst/>
          </a:prstGeom>
          <a:noFill/>
          <a:ln/>
        </p:spPr>
        <p:txBody>
          <a:bodyPr wrap="none" lIns="0" tIns="0" rIns="0" bIns="0" rtlCol="0" anchor="t"/>
          <a:lstStyle/>
          <a:p>
            <a:pPr algn="l" indent="0" marL="0">
              <a:lnSpc>
                <a:spcPts val="2500"/>
              </a:lnSpc>
              <a:buNone/>
            </a:pPr>
            <a:r>
              <a:rPr lang="en-US" sz="2000" b="1" dirty="0">
                <a:solidFill>
                  <a:srgbClr val="FFFFFF"/>
                </a:solidFill>
                <a:latin typeface="Syne Bold" pitchFamily="34" charset="0"/>
                <a:ea typeface="Syne Bold" pitchFamily="34" charset="-122"/>
                <a:cs typeface="Syne Bold" pitchFamily="34" charset="-120"/>
              </a:rPr>
              <a:t>Algorytm znajdowania najlepszego podziału</a:t>
            </a:r>
            <a:endParaRPr lang="en-US" sz="2000" dirty="0"/>
          </a:p>
        </p:txBody>
      </p:sp>
      <p:sp>
        <p:nvSpPr>
          <p:cNvPr id="3" name="Text 1"/>
          <p:cNvSpPr/>
          <p:nvPr/>
        </p:nvSpPr>
        <p:spPr>
          <a:xfrm>
            <a:off x="3281005" y="1618178"/>
            <a:ext cx="8068270" cy="123944"/>
          </a:xfrm>
          <a:prstGeom prst="rect">
            <a:avLst/>
          </a:prstGeom>
          <a:noFill/>
          <a:ln/>
        </p:spPr>
        <p:txBody>
          <a:bodyPr wrap="none" lIns="0" tIns="0" rIns="0" bIns="0" rtlCol="0" anchor="t"/>
          <a:lstStyle/>
          <a:p>
            <a:pPr algn="l" indent="0" marL="0">
              <a:lnSpc>
                <a:spcPts val="950"/>
              </a:lnSpc>
              <a:buNone/>
            </a:pPr>
            <a:r>
              <a:rPr lang="en-US" sz="800" dirty="0">
                <a:solidFill>
                  <a:srgbClr val="D9E1FF"/>
                </a:solidFill>
                <a:latin typeface="Arimo" pitchFamily="34" charset="0"/>
                <a:ea typeface="Arimo" pitchFamily="34" charset="-122"/>
                <a:cs typeface="Arimo" pitchFamily="34" charset="-120"/>
              </a:rPr>
              <a:t>Kluczowa metoda przeszukuje wszystkie możliwe podziały dla każdej cechy, obliczając przyrost jakości i wybierając podział optymalny.</a:t>
            </a:r>
            <a:endParaRPr lang="en-US" sz="800" dirty="0"/>
          </a:p>
        </p:txBody>
      </p:sp>
      <p:sp>
        <p:nvSpPr>
          <p:cNvPr id="4" name="Shape 2"/>
          <p:cNvSpPr/>
          <p:nvPr/>
        </p:nvSpPr>
        <p:spPr>
          <a:xfrm>
            <a:off x="3281005" y="1801416"/>
            <a:ext cx="8068270" cy="5235059"/>
          </a:xfrm>
          <a:prstGeom prst="roundRect">
            <a:avLst>
              <a:gd name="adj" fmla="val 821"/>
            </a:avLst>
          </a:prstGeom>
          <a:solidFill>
            <a:srgbClr val="231F6B"/>
          </a:solidFill>
          <a:ln/>
        </p:spPr>
      </p:sp>
      <p:sp>
        <p:nvSpPr>
          <p:cNvPr id="5" name="Shape 3"/>
          <p:cNvSpPr/>
          <p:nvPr/>
        </p:nvSpPr>
        <p:spPr>
          <a:xfrm>
            <a:off x="3276005" y="1801416"/>
            <a:ext cx="8078272" cy="5235059"/>
          </a:xfrm>
          <a:prstGeom prst="roundRect">
            <a:avLst>
              <a:gd name="adj" fmla="val 293"/>
            </a:avLst>
          </a:prstGeom>
          <a:solidFill>
            <a:srgbClr val="231F6B"/>
          </a:solidFill>
          <a:ln/>
        </p:spPr>
      </p:sp>
      <p:sp>
        <p:nvSpPr>
          <p:cNvPr id="6" name="Text 4"/>
          <p:cNvSpPr/>
          <p:nvPr/>
        </p:nvSpPr>
        <p:spPr>
          <a:xfrm>
            <a:off x="3378279" y="1878092"/>
            <a:ext cx="7873722" cy="5081707"/>
          </a:xfrm>
          <a:prstGeom prst="rect">
            <a:avLst/>
          </a:prstGeom>
          <a:noFill/>
          <a:ln/>
        </p:spPr>
        <p:txBody>
          <a:bodyPr wrap="square" lIns="0" tIns="0" rIns="0" bIns="0" rtlCol="0" anchor="t"/>
          <a:lstStyle/>
          <a:p>
            <a:pPr algn="l" indent="0" marL="0">
              <a:lnSpc>
                <a:spcPts val="950"/>
              </a:lnSpc>
              <a:buNone/>
            </a:pPr>
            <a:r>
              <a:rPr lang="en-US" sz="800" dirty="0">
                <a:solidFill>
                  <a:srgbClr val="D9E1FF"/>
                </a:solidFill>
                <a:highlight>
                  <a:srgbClr val="231F6B"/>
                </a:highlight>
                <a:latin typeface="Consolas" pitchFamily="34" charset="0"/>
                <a:ea typeface="Consolas" pitchFamily="34" charset="-122"/>
                <a:cs typeface="Consolas" pitchFamily="34" charset="-120"/>
              </a:rPr>
              <a:t>def best_split(self, X, y):
 """Znajduje najlepszy podział dla danych X, y"""
 best_gain = -1
 best_feature = None
 best_threshold = None
 current_gini = self.gini_impurity(y)
 n_features = X.shape[1]
 # Iteruj przez wszystkie cechy
 for feature_idx in range(n_features):
 # Pobierz unikalne wartości cechy
 thresholds = np.unique(X[:, feature_idx])
 # Testuj każdy próg
 for threshold in thresholds:
 # Podziel dane
 left_mask = X[:, feature_idx] &lt;= threshold
 right_mask = ~left_mask
 # Oblicz Gini dla potomków
 left_gini = self.gini_impurity(y[left_mask])
 right_gini = self.gini_impurity(y[right_mask])
 # Średnia ważona
 n = len(y)
 n_left = np.sum(left_mask)
 n_right = n - n_left
 weighted_gini = (n_left/n)*left_gini + (n_right/n)*right_gini
 # Oblicz przyrost
 gain = current_gini - weighted_gini
 # Aktualizuj najlepszy podział
 if gain &gt; best_gain:
 best_gain = gain
 best_feature = feature_idx
 best_threshold = threshold
 return best_feature, best_threshold, best_gain
</a:t>
            </a:r>
            <a:endParaRPr lang="en-US" sz="8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spTree>
      <p:nvGrpSpPr>
        <p:cNvPr id="1" name=""/>
        <p:cNvGrpSpPr/>
        <p:nvPr/>
      </p:nvGrpSpPr>
      <p:grpSpPr>
        <a:xfrm>
          <a:off x="0" y="0"/>
          <a:ext cx="0" cy="0"/>
          <a:chOff x="0" y="0"/>
          <a:chExt cx="0" cy="0"/>
        </a:xfrm>
      </p:grpSpPr>
      <p:sp>
        <p:nvSpPr>
          <p:cNvPr id="2" name="Text 0"/>
          <p:cNvSpPr/>
          <p:nvPr/>
        </p:nvSpPr>
        <p:spPr>
          <a:xfrm>
            <a:off x="2969895" y="1139309"/>
            <a:ext cx="4617601" cy="344329"/>
          </a:xfrm>
          <a:prstGeom prst="rect">
            <a:avLst/>
          </a:prstGeom>
          <a:noFill/>
          <a:ln/>
        </p:spPr>
        <p:txBody>
          <a:bodyPr wrap="none" lIns="0" tIns="0" rIns="0" bIns="0" rtlCol="0" anchor="t"/>
          <a:lstStyle/>
          <a:p>
            <a:pPr algn="l" indent="0" marL="0">
              <a:lnSpc>
                <a:spcPts val="2700"/>
              </a:lnSpc>
              <a:buNone/>
            </a:pPr>
            <a:r>
              <a:rPr lang="en-US" sz="2150" b="1" dirty="0">
                <a:solidFill>
                  <a:srgbClr val="FFFFFF"/>
                </a:solidFill>
                <a:latin typeface="Syne Bold" pitchFamily="34" charset="0"/>
                <a:ea typeface="Syne Bold" pitchFamily="34" charset="-122"/>
                <a:cs typeface="Syne Bold" pitchFamily="34" charset="-120"/>
              </a:rPr>
              <a:t>Rekurencyjna budowa drzewa</a:t>
            </a:r>
            <a:endParaRPr lang="en-US" sz="2150" dirty="0"/>
          </a:p>
        </p:txBody>
      </p:sp>
      <p:sp>
        <p:nvSpPr>
          <p:cNvPr id="3" name="Shape 1"/>
          <p:cNvSpPr/>
          <p:nvPr/>
        </p:nvSpPr>
        <p:spPr>
          <a:xfrm>
            <a:off x="2969895" y="1644134"/>
            <a:ext cx="4210764" cy="5377339"/>
          </a:xfrm>
          <a:prstGeom prst="roundRect">
            <a:avLst>
              <a:gd name="adj" fmla="val 1099"/>
            </a:avLst>
          </a:prstGeom>
          <a:solidFill>
            <a:srgbClr val="231F6B"/>
          </a:solidFill>
          <a:ln/>
        </p:spPr>
      </p:sp>
      <p:sp>
        <p:nvSpPr>
          <p:cNvPr id="4" name="Shape 2"/>
          <p:cNvSpPr/>
          <p:nvPr/>
        </p:nvSpPr>
        <p:spPr>
          <a:xfrm>
            <a:off x="2964418" y="1644134"/>
            <a:ext cx="4221718" cy="5377339"/>
          </a:xfrm>
          <a:prstGeom prst="roundRect">
            <a:avLst>
              <a:gd name="adj" fmla="val 392"/>
            </a:avLst>
          </a:prstGeom>
          <a:solidFill>
            <a:srgbClr val="231F6B"/>
          </a:solidFill>
          <a:ln/>
        </p:spPr>
      </p:sp>
      <p:sp>
        <p:nvSpPr>
          <p:cNvPr id="5" name="Text 3"/>
          <p:cNvSpPr/>
          <p:nvPr/>
        </p:nvSpPr>
        <p:spPr>
          <a:xfrm>
            <a:off x="3074551" y="1726763"/>
            <a:ext cx="4001453" cy="5212080"/>
          </a:xfrm>
          <a:prstGeom prst="rect">
            <a:avLst/>
          </a:prstGeom>
          <a:noFill/>
          <a:ln/>
        </p:spPr>
        <p:txBody>
          <a:bodyPr wrap="square" lIns="0" tIns="0" rIns="0" bIns="0" rtlCol="0" anchor="t"/>
          <a:lstStyle/>
          <a:p>
            <a:pPr algn="l" indent="0" marL="0">
              <a:lnSpc>
                <a:spcPts val="1050"/>
              </a:lnSpc>
              <a:buNone/>
            </a:pPr>
            <a:r>
              <a:rPr lang="en-US" sz="850" dirty="0">
                <a:solidFill>
                  <a:srgbClr val="D9E1FF"/>
                </a:solidFill>
                <a:highlight>
                  <a:srgbClr val="231F6B"/>
                </a:highlight>
                <a:latin typeface="Consolas" pitchFamily="34" charset="0"/>
                <a:ea typeface="Consolas" pitchFamily="34" charset="-122"/>
                <a:cs typeface="Consolas" pitchFamily="34" charset="-120"/>
              </a:rPr>
              <a:t>def build_tree(self, X, y, depth=0):
    """
    Rekurencyjnie buduje drzewo
    """
    n_samples, n_features = X.shape
    n_labels = len(np.unique(y))
    # Warunki stopu
    if (depth &gt;= self.max_depth or
        n_labels == 1 or
        n_samples &lt; self.min_samples_split):
        # Zwróć liść
        leaf_value = self._most_common(y)
        return Node(value=leaf_value)
    # Znajdź najlepszy podział
    feat, thresh, gain = self.best_split(X, y)
    if gain == 0:
        leaf_value = self._most_common(y)
        return Node(value=leaf_value)
    # Podziel dane
    left_mask = X[:, feat] &lt;= thresh
    right_mask = ~left_mask
    # Rekurencyjne wywołanie
    left = self.build_tree(
        X[left_mask], y[left_mask], 
        depth + 1
    )
    right = self.build_tree(
        X[right_mask], y[right_mask],
        depth + 1
    )
    return Node(feat, thresh, left, right)
</a:t>
            </a:r>
            <a:endParaRPr lang="en-US" sz="850" dirty="0"/>
          </a:p>
        </p:txBody>
      </p:sp>
      <p:sp>
        <p:nvSpPr>
          <p:cNvPr id="6" name="Text 4"/>
          <p:cNvSpPr/>
          <p:nvPr/>
        </p:nvSpPr>
        <p:spPr>
          <a:xfrm>
            <a:off x="7457123" y="1630323"/>
            <a:ext cx="4210764" cy="137160"/>
          </a:xfrm>
          <a:prstGeom prst="rect">
            <a:avLst/>
          </a:prstGeom>
          <a:noFill/>
          <a:ln/>
        </p:spPr>
        <p:txBody>
          <a:bodyPr wrap="none" lIns="0" tIns="0" rIns="0" bIns="0" rtlCol="0" anchor="t"/>
          <a:lstStyle/>
          <a:p>
            <a:pPr algn="l" indent="0" marL="0">
              <a:lnSpc>
                <a:spcPts val="1050"/>
              </a:lnSpc>
              <a:buNone/>
            </a:pPr>
            <a:r>
              <a:rPr lang="en-US" sz="850" dirty="0">
                <a:solidFill>
                  <a:srgbClr val="D9E1FF"/>
                </a:solidFill>
                <a:latin typeface="Arimo" pitchFamily="34" charset="0"/>
                <a:ea typeface="Arimo" pitchFamily="34" charset="-122"/>
                <a:cs typeface="Arimo" pitchFamily="34" charset="-120"/>
              </a:rPr>
              <a:t>Metoda build_tree implementuje rdzeń algorytmu – rekurencyjne dzielenie danych.</a:t>
            </a:r>
            <a:endParaRPr lang="en-US" sz="850" dirty="0"/>
          </a:p>
        </p:txBody>
      </p:sp>
      <p:sp>
        <p:nvSpPr>
          <p:cNvPr id="7" name="Text 5"/>
          <p:cNvSpPr/>
          <p:nvPr/>
        </p:nvSpPr>
        <p:spPr>
          <a:xfrm>
            <a:off x="7457123" y="1822490"/>
            <a:ext cx="4210764" cy="411480"/>
          </a:xfrm>
          <a:prstGeom prst="rect">
            <a:avLst/>
          </a:prstGeom>
          <a:noFill/>
          <a:ln/>
        </p:spPr>
        <p:txBody>
          <a:bodyPr wrap="square" lIns="0" tIns="0" rIns="0" bIns="0" rtlCol="0" anchor="t"/>
          <a:lstStyle/>
          <a:p>
            <a:pPr algn="l" indent="0" marL="0">
              <a:lnSpc>
                <a:spcPts val="1050"/>
              </a:lnSpc>
              <a:buNone/>
            </a:pPr>
            <a:r>
              <a:rPr lang="en-US" sz="850" dirty="0">
                <a:solidFill>
                  <a:srgbClr val="D9E1FF"/>
                </a:solidFill>
                <a:latin typeface="Arimo" pitchFamily="34" charset="0"/>
                <a:ea typeface="Arimo" pitchFamily="34" charset="-122"/>
                <a:cs typeface="Arimo" pitchFamily="34" charset="-120"/>
              </a:rPr>
              <a:t>Funkcja najpierw sprawdza warunki stopu. Jeśli są spełnione, tworzy węzeł liścia z najczęstszą klasą. W przeciwnym razie znajduje najlepszy podział, dzieli dane i rekurencyjnie buduje poddrzewa.</a:t>
            </a:r>
            <a:endParaRPr lang="en-US" sz="850" dirty="0"/>
          </a:p>
        </p:txBody>
      </p:sp>
      <p:sp>
        <p:nvSpPr>
          <p:cNvPr id="8" name="Text 6"/>
          <p:cNvSpPr/>
          <p:nvPr/>
        </p:nvSpPr>
        <p:spPr>
          <a:xfrm>
            <a:off x="7457123" y="2288977"/>
            <a:ext cx="4210764" cy="274320"/>
          </a:xfrm>
          <a:prstGeom prst="rect">
            <a:avLst/>
          </a:prstGeom>
          <a:noFill/>
          <a:ln/>
        </p:spPr>
        <p:txBody>
          <a:bodyPr wrap="square" lIns="0" tIns="0" rIns="0" bIns="0" rtlCol="0" anchor="t"/>
          <a:lstStyle/>
          <a:p>
            <a:pPr algn="l" indent="0" marL="0">
              <a:lnSpc>
                <a:spcPts val="1050"/>
              </a:lnSpc>
              <a:buNone/>
            </a:pPr>
            <a:r>
              <a:rPr lang="en-US" sz="850" dirty="0">
                <a:solidFill>
                  <a:srgbClr val="D9E1FF"/>
                </a:solidFill>
                <a:latin typeface="Arimo" pitchFamily="34" charset="0"/>
                <a:ea typeface="Arimo" pitchFamily="34" charset="-122"/>
                <a:cs typeface="Arimo" pitchFamily="34" charset="-120"/>
              </a:rPr>
              <a:t>Głębokość jest przekazywana jako parametr, co pozwala kontrolować maksymalny poziom drzewa.</a:t>
            </a:r>
            <a:endParaRPr lang="en-US" sz="85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spTree>
      <p:nvGrpSpPr>
        <p:cNvPr id="1" name=""/>
        <p:cNvGrpSpPr/>
        <p:nvPr/>
      </p:nvGrpSpPr>
      <p:grpSpPr>
        <a:xfrm>
          <a:off x="0" y="0"/>
          <a:ext cx="0" cy="0"/>
          <a:chOff x="0" y="0"/>
          <a:chExt cx="0" cy="0"/>
        </a:xfrm>
      </p:grpSpPr>
      <p:sp>
        <p:nvSpPr>
          <p:cNvPr id="2" name="Text 0"/>
          <p:cNvSpPr/>
          <p:nvPr/>
        </p:nvSpPr>
        <p:spPr>
          <a:xfrm>
            <a:off x="709732" y="814745"/>
            <a:ext cx="4436031" cy="554474"/>
          </a:xfrm>
          <a:prstGeom prst="rect">
            <a:avLst/>
          </a:prstGeom>
          <a:noFill/>
          <a:ln/>
        </p:spPr>
        <p:txBody>
          <a:bodyPr wrap="none" lIns="0" tIns="0" rIns="0" bIns="0" rtlCol="0" anchor="t"/>
          <a:lstStyle/>
          <a:p>
            <a:pPr algn="l" indent="0" marL="0">
              <a:lnSpc>
                <a:spcPts val="4350"/>
              </a:lnSpc>
              <a:buNone/>
            </a:pPr>
            <a:r>
              <a:rPr lang="en-US" sz="3450" b="1" dirty="0">
                <a:solidFill>
                  <a:srgbClr val="FFFFFF"/>
                </a:solidFill>
                <a:latin typeface="Syne Bold" pitchFamily="34" charset="0"/>
                <a:ea typeface="Syne Bold" pitchFamily="34" charset="-122"/>
                <a:cs typeface="Syne Bold" pitchFamily="34" charset="-120"/>
              </a:rPr>
              <a:t>Metoda predykcji</a:t>
            </a:r>
            <a:endParaRPr lang="en-US" sz="3450" dirty="0"/>
          </a:p>
        </p:txBody>
      </p:sp>
      <p:sp>
        <p:nvSpPr>
          <p:cNvPr id="3" name="Text 1"/>
          <p:cNvSpPr/>
          <p:nvPr/>
        </p:nvSpPr>
        <p:spPr>
          <a:xfrm>
            <a:off x="709732" y="1686401"/>
            <a:ext cx="13210937" cy="268724"/>
          </a:xfrm>
          <a:prstGeom prst="rect">
            <a:avLst/>
          </a:prstGeom>
          <a:noFill/>
          <a:ln/>
        </p:spPr>
        <p:txBody>
          <a:bodyPr wrap="none" lIns="0" tIns="0" rIns="0" bIns="0" rtlCol="0" anchor="t"/>
          <a:lstStyle/>
          <a:p>
            <a:pPr algn="l" indent="0" marL="0">
              <a:lnSpc>
                <a:spcPts val="2100"/>
              </a:lnSpc>
              <a:buNone/>
            </a:pPr>
            <a:r>
              <a:rPr lang="en-US" sz="1350" dirty="0">
                <a:solidFill>
                  <a:srgbClr val="D9E1FF"/>
                </a:solidFill>
                <a:latin typeface="Arimo" pitchFamily="34" charset="0"/>
                <a:ea typeface="Arimo" pitchFamily="34" charset="-122"/>
                <a:cs typeface="Arimo" pitchFamily="34" charset="-120"/>
              </a:rPr>
              <a:t>Po zbudowaniu drzewa, predykcja dla nowej obserwacji polega na przejściu od korzenia do odpowiedniego liścia, podążając za regułami decyzyjnymi.</a:t>
            </a:r>
            <a:endParaRPr lang="en-US" sz="1350" dirty="0"/>
          </a:p>
        </p:txBody>
      </p:sp>
      <p:sp>
        <p:nvSpPr>
          <p:cNvPr id="4" name="Shape 2"/>
          <p:cNvSpPr/>
          <p:nvPr/>
        </p:nvSpPr>
        <p:spPr>
          <a:xfrm>
            <a:off x="709732" y="2133481"/>
            <a:ext cx="13210937" cy="4565571"/>
          </a:xfrm>
          <a:prstGeom prst="roundRect">
            <a:avLst>
              <a:gd name="adj" fmla="val 1632"/>
            </a:avLst>
          </a:prstGeom>
          <a:solidFill>
            <a:srgbClr val="231F6B"/>
          </a:solidFill>
          <a:ln/>
        </p:spPr>
      </p:sp>
      <p:sp>
        <p:nvSpPr>
          <p:cNvPr id="5" name="Shape 3"/>
          <p:cNvSpPr/>
          <p:nvPr/>
        </p:nvSpPr>
        <p:spPr>
          <a:xfrm>
            <a:off x="700921" y="2133481"/>
            <a:ext cx="13228558" cy="4565571"/>
          </a:xfrm>
          <a:prstGeom prst="roundRect">
            <a:avLst>
              <a:gd name="adj" fmla="val 583"/>
            </a:avLst>
          </a:prstGeom>
          <a:solidFill>
            <a:srgbClr val="231F6B"/>
          </a:solidFill>
          <a:ln/>
        </p:spPr>
      </p:sp>
      <p:sp>
        <p:nvSpPr>
          <p:cNvPr id="6" name="Text 4"/>
          <p:cNvSpPr/>
          <p:nvPr/>
        </p:nvSpPr>
        <p:spPr>
          <a:xfrm>
            <a:off x="878324" y="2266474"/>
            <a:ext cx="12873752" cy="4299585"/>
          </a:xfrm>
          <a:prstGeom prst="rect">
            <a:avLst/>
          </a:prstGeom>
          <a:noFill/>
          <a:ln/>
        </p:spPr>
        <p:txBody>
          <a:bodyPr wrap="square" lIns="0" tIns="0" rIns="0" bIns="0" rtlCol="0" anchor="t"/>
          <a:lstStyle/>
          <a:p>
            <a:pPr algn="l" indent="0" marL="0">
              <a:lnSpc>
                <a:spcPts val="2100"/>
              </a:lnSpc>
              <a:buNone/>
            </a:pPr>
            <a:r>
              <a:rPr lang="en-US" sz="1350" dirty="0">
                <a:solidFill>
                  <a:srgbClr val="D9E1FF"/>
                </a:solidFill>
                <a:highlight>
                  <a:srgbClr val="231F6B"/>
                </a:highlight>
                <a:latin typeface="Consolas" pitchFamily="34" charset="0"/>
                <a:ea typeface="Consolas" pitchFamily="34" charset="-122"/>
                <a:cs typeface="Consolas" pitchFamily="34" charset="-120"/>
              </a:rPr>
              <a:t>def _traverse_tree(self, x, node):
    """Przechodzi przez drzewo dla jednej obserwacji"""
    # Jeśli liść, zwróć wartość
    if node.value is not None:
        return node.value
    # W przeciwnym razie sprawdź warunek
    if x[node.feature] &lt;= node.threshold:
        return self._traverse_tree(x, node.left)
    else:
        return self._traverse_tree(x, node.right)
def predict(self, X):
    """Predykcja dla zestawu obserwacji"""
    return np.array([self._traverse_tree(x, self.root) for x in X])
</a:t>
            </a:r>
            <a:endParaRPr lang="en-US" sz="1350" dirty="0"/>
          </a:p>
        </p:txBody>
      </p:sp>
      <p:sp>
        <p:nvSpPr>
          <p:cNvPr id="7" name="Text 5"/>
          <p:cNvSpPr/>
          <p:nvPr/>
        </p:nvSpPr>
        <p:spPr>
          <a:xfrm>
            <a:off x="709732" y="6877407"/>
            <a:ext cx="13210937" cy="537448"/>
          </a:xfrm>
          <a:prstGeom prst="rect">
            <a:avLst/>
          </a:prstGeom>
          <a:noFill/>
          <a:ln/>
        </p:spPr>
        <p:txBody>
          <a:bodyPr wrap="square" lIns="0" tIns="0" rIns="0" bIns="0" rtlCol="0" anchor="t"/>
          <a:lstStyle/>
          <a:p>
            <a:pPr algn="l" indent="0" marL="0">
              <a:lnSpc>
                <a:spcPts val="2100"/>
              </a:lnSpc>
              <a:buNone/>
            </a:pPr>
            <a:r>
              <a:rPr lang="en-US" sz="1350" dirty="0">
                <a:solidFill>
                  <a:srgbClr val="D9E1FF"/>
                </a:solidFill>
                <a:latin typeface="Arimo" pitchFamily="34" charset="0"/>
                <a:ea typeface="Arimo" pitchFamily="34" charset="-122"/>
                <a:cs typeface="Arimo" pitchFamily="34" charset="-120"/>
              </a:rPr>
              <a:t>Funkcja _traverse_tree rekurencyjnie porusza się po drzewie, sprawdzając warunki w węzłach decyzyjnych, aż osiągnie liść. Metoda predict stosuje ten proces do każdej obserwacji w zbiorze.</a:t>
            </a:r>
            <a:endParaRPr lang="en-US" sz="13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919639"/>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Znaczenie CTR w ekosystemie reklamy cyfrowej</a:t>
            </a:r>
            <a:endParaRPr lang="en-US" sz="3900" dirty="0"/>
          </a:p>
        </p:txBody>
      </p:sp>
      <p:sp>
        <p:nvSpPr>
          <p:cNvPr id="4" name="Text 1"/>
          <p:cNvSpPr/>
          <p:nvPr/>
        </p:nvSpPr>
        <p:spPr>
          <a:xfrm>
            <a:off x="6280190" y="3077528"/>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Click-Through Rate (CTR) to podstawowa metryka efektywności kampanii reklamowych, definiowana jako stosunek liczby kliknięć do liczby wyświetleń reklamy. Dokładne prognozowanie CTR umożliwia optymalizację budżetów reklamowych, lepsze targetowanie odbiorców oraz maksymalizację zwrotu z inwestycji.</a:t>
            </a:r>
            <a:endParaRPr lang="en-US" sz="1550" dirty="0"/>
          </a:p>
        </p:txBody>
      </p:sp>
      <p:sp>
        <p:nvSpPr>
          <p:cNvPr id="5" name="Shape 2"/>
          <p:cNvSpPr/>
          <p:nvPr/>
        </p:nvSpPr>
        <p:spPr>
          <a:xfrm>
            <a:off x="6280190" y="4570928"/>
            <a:ext cx="2386489" cy="2739033"/>
          </a:xfrm>
          <a:prstGeom prst="roundRect">
            <a:avLst>
              <a:gd name="adj" fmla="val 3493"/>
            </a:avLst>
          </a:prstGeom>
          <a:solidFill>
            <a:srgbClr val="02347E"/>
          </a:solidFill>
          <a:ln w="7620">
            <a:solidFill>
              <a:srgbClr val="1B4D97"/>
            </a:solidFill>
            <a:prstDash val="solid"/>
          </a:ln>
        </p:spPr>
      </p:sp>
      <p:sp>
        <p:nvSpPr>
          <p:cNvPr id="6" name="Text 3"/>
          <p:cNvSpPr/>
          <p:nvPr/>
        </p:nvSpPr>
        <p:spPr>
          <a:xfrm>
            <a:off x="6486168" y="4776907"/>
            <a:ext cx="1974532" cy="620316"/>
          </a:xfrm>
          <a:prstGeom prst="rect">
            <a:avLst/>
          </a:prstGeom>
          <a:noFill/>
          <a:ln/>
        </p:spPr>
        <p:txBody>
          <a:bodyPr wrap="squar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Optymalizacja budżetu</a:t>
            </a:r>
            <a:endParaRPr lang="en-US" sz="1950" dirty="0"/>
          </a:p>
        </p:txBody>
      </p:sp>
      <p:sp>
        <p:nvSpPr>
          <p:cNvPr id="7" name="Text 4"/>
          <p:cNvSpPr/>
          <p:nvPr/>
        </p:nvSpPr>
        <p:spPr>
          <a:xfrm>
            <a:off x="6486168" y="5516285"/>
            <a:ext cx="1974532" cy="1587698"/>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Alokacja środków do najbardziej efektywnych kanałów i segmentów użytkowników</a:t>
            </a:r>
            <a:endParaRPr lang="en-US" sz="1550" dirty="0"/>
          </a:p>
        </p:txBody>
      </p:sp>
      <p:sp>
        <p:nvSpPr>
          <p:cNvPr id="8" name="Shape 5"/>
          <p:cNvSpPr/>
          <p:nvPr/>
        </p:nvSpPr>
        <p:spPr>
          <a:xfrm>
            <a:off x="8865037" y="4570928"/>
            <a:ext cx="2386608" cy="2739033"/>
          </a:xfrm>
          <a:prstGeom prst="roundRect">
            <a:avLst>
              <a:gd name="adj" fmla="val 3493"/>
            </a:avLst>
          </a:prstGeom>
          <a:solidFill>
            <a:srgbClr val="02347E"/>
          </a:solidFill>
          <a:ln w="7620">
            <a:solidFill>
              <a:srgbClr val="1B4D97"/>
            </a:solidFill>
            <a:prstDash val="solid"/>
          </a:ln>
        </p:spPr>
      </p:sp>
      <p:sp>
        <p:nvSpPr>
          <p:cNvPr id="9" name="Text 6"/>
          <p:cNvSpPr/>
          <p:nvPr/>
        </p:nvSpPr>
        <p:spPr>
          <a:xfrm>
            <a:off x="9071015" y="4776907"/>
            <a:ext cx="1974652" cy="620316"/>
          </a:xfrm>
          <a:prstGeom prst="rect">
            <a:avLst/>
          </a:prstGeom>
          <a:noFill/>
          <a:ln/>
        </p:spPr>
        <p:txBody>
          <a:bodyPr wrap="squar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Personalizacja treści</a:t>
            </a:r>
            <a:endParaRPr lang="en-US" sz="1950" dirty="0"/>
          </a:p>
        </p:txBody>
      </p:sp>
      <p:sp>
        <p:nvSpPr>
          <p:cNvPr id="10" name="Text 7"/>
          <p:cNvSpPr/>
          <p:nvPr/>
        </p:nvSpPr>
        <p:spPr>
          <a:xfrm>
            <a:off x="9071015" y="5516285"/>
            <a:ext cx="1974652" cy="1587698"/>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Dostosowanie kreacji reklamowych do preferencji konkretnych grup odbiorców</a:t>
            </a:r>
            <a:endParaRPr lang="en-US" sz="1550" dirty="0"/>
          </a:p>
        </p:txBody>
      </p:sp>
      <p:sp>
        <p:nvSpPr>
          <p:cNvPr id="11" name="Shape 8"/>
          <p:cNvSpPr/>
          <p:nvPr/>
        </p:nvSpPr>
        <p:spPr>
          <a:xfrm>
            <a:off x="11450003" y="4570928"/>
            <a:ext cx="2386608" cy="2739033"/>
          </a:xfrm>
          <a:prstGeom prst="roundRect">
            <a:avLst>
              <a:gd name="adj" fmla="val 3493"/>
            </a:avLst>
          </a:prstGeom>
          <a:solidFill>
            <a:srgbClr val="02347E"/>
          </a:solidFill>
          <a:ln w="7620">
            <a:solidFill>
              <a:srgbClr val="1B4D97"/>
            </a:solidFill>
            <a:prstDash val="solid"/>
          </a:ln>
        </p:spPr>
      </p:sp>
      <p:sp>
        <p:nvSpPr>
          <p:cNvPr id="12" name="Text 9"/>
          <p:cNvSpPr/>
          <p:nvPr/>
        </p:nvSpPr>
        <p:spPr>
          <a:xfrm>
            <a:off x="11655981" y="4776907"/>
            <a:ext cx="1974652" cy="620316"/>
          </a:xfrm>
          <a:prstGeom prst="rect">
            <a:avLst/>
          </a:prstGeom>
          <a:noFill/>
          <a:ln/>
        </p:spPr>
        <p:txBody>
          <a:bodyPr wrap="squar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Real-time bidding</a:t>
            </a:r>
            <a:endParaRPr lang="en-US" sz="1950" dirty="0"/>
          </a:p>
        </p:txBody>
      </p:sp>
      <p:sp>
        <p:nvSpPr>
          <p:cNvPr id="13" name="Text 10"/>
          <p:cNvSpPr/>
          <p:nvPr/>
        </p:nvSpPr>
        <p:spPr>
          <a:xfrm>
            <a:off x="11655981" y="5516285"/>
            <a:ext cx="1974652" cy="1587698"/>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Podejmowanie decyzji o stawkach w aukcjach reklamowych w czasie rzeczywistym</a:t>
            </a:r>
            <a:endParaRPr lang="en-US" sz="155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480905"/>
          </a:xfrm>
          <a:prstGeom prst="rect">
            <a:avLst/>
          </a:prstGeom>
        </p:spPr>
      </p:pic>
      <p:sp>
        <p:nvSpPr>
          <p:cNvPr id="3" name="Shape 0"/>
          <p:cNvSpPr/>
          <p:nvPr/>
        </p:nvSpPr>
        <p:spPr>
          <a:xfrm>
            <a:off x="793790" y="4344948"/>
            <a:ext cx="1170623" cy="388382"/>
          </a:xfrm>
          <a:prstGeom prst="roundRect">
            <a:avLst>
              <a:gd name="adj" fmla="val 17171"/>
            </a:avLst>
          </a:prstGeom>
          <a:noFill/>
          <a:ln w="7620">
            <a:solidFill>
              <a:srgbClr val="69A5FD"/>
            </a:solidFill>
            <a:prstDash val="solid"/>
          </a:ln>
        </p:spPr>
      </p:sp>
      <p:sp>
        <p:nvSpPr>
          <p:cNvPr id="4" name="Text 1"/>
          <p:cNvSpPr/>
          <p:nvPr/>
        </p:nvSpPr>
        <p:spPr>
          <a:xfrm>
            <a:off x="920472" y="4412099"/>
            <a:ext cx="917258" cy="254079"/>
          </a:xfrm>
          <a:prstGeom prst="rect">
            <a:avLst/>
          </a:prstGeom>
          <a:noFill/>
          <a:ln/>
        </p:spPr>
        <p:txBody>
          <a:bodyPr wrap="none" lIns="0" tIns="0" rIns="0" bIns="0" rtlCol="0" anchor="t"/>
          <a:lstStyle/>
          <a:p>
            <a:pPr algn="l" indent="0" marL="0">
              <a:lnSpc>
                <a:spcPts val="2000"/>
              </a:lnSpc>
              <a:buNone/>
            </a:pPr>
            <a:r>
              <a:rPr lang="en-US" sz="1250" dirty="0">
                <a:solidFill>
                  <a:srgbClr val="69A5FD"/>
                </a:solidFill>
                <a:latin typeface="Arimo" pitchFamily="34" charset="0"/>
                <a:ea typeface="Arimo" pitchFamily="34" charset="-122"/>
                <a:cs typeface="Arimo" pitchFamily="34" charset="-120"/>
              </a:rPr>
              <a:t>ROZDZIAŁ 6</a:t>
            </a:r>
            <a:endParaRPr lang="en-US" sz="1250" dirty="0"/>
          </a:p>
        </p:txBody>
      </p:sp>
      <p:sp>
        <p:nvSpPr>
          <p:cNvPr id="5" name="Text 2"/>
          <p:cNvSpPr/>
          <p:nvPr/>
        </p:nvSpPr>
        <p:spPr>
          <a:xfrm>
            <a:off x="793790" y="4812625"/>
            <a:ext cx="10588585"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Implementacja z biblioteką scikit-learn</a:t>
            </a:r>
            <a:endParaRPr lang="en-US" sz="3900" dirty="0"/>
          </a:p>
        </p:txBody>
      </p:sp>
      <p:sp>
        <p:nvSpPr>
          <p:cNvPr id="6" name="Text 3"/>
          <p:cNvSpPr/>
          <p:nvPr/>
        </p:nvSpPr>
        <p:spPr>
          <a:xfrm>
            <a:off x="793790" y="573035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W praktyce wykorzystujemy wysoko zoptymalizowane implementacje z biblioteki scikit-learn, które oferują rozbudowane opcje konfiguracji, efektywność obliczeniową i integrację z ekosystemem narzędzi do uczenia maszynowego.</a:t>
            </a:r>
            <a:endParaRPr lang="en-US" sz="1550"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spTree>
      <p:nvGrpSpPr>
        <p:cNvPr id="1" name=""/>
        <p:cNvGrpSpPr/>
        <p:nvPr/>
      </p:nvGrpSpPr>
      <p:grpSpPr>
        <a:xfrm>
          <a:off x="0" y="0"/>
          <a:ext cx="0" cy="0"/>
          <a:chOff x="0" y="0"/>
          <a:chExt cx="0" cy="0"/>
        </a:xfrm>
      </p:grpSpPr>
      <p:sp>
        <p:nvSpPr>
          <p:cNvPr id="2" name="Text 0"/>
          <p:cNvSpPr/>
          <p:nvPr/>
        </p:nvSpPr>
        <p:spPr>
          <a:xfrm>
            <a:off x="1932027" y="966430"/>
            <a:ext cx="8019693" cy="426601"/>
          </a:xfrm>
          <a:prstGeom prst="rect">
            <a:avLst/>
          </a:prstGeom>
          <a:noFill/>
          <a:ln/>
        </p:spPr>
        <p:txBody>
          <a:bodyPr wrap="none" lIns="0" tIns="0" rIns="0" bIns="0" rtlCol="0" anchor="t"/>
          <a:lstStyle/>
          <a:p>
            <a:pPr algn="l" indent="0" marL="0">
              <a:lnSpc>
                <a:spcPts val="3350"/>
              </a:lnSpc>
              <a:buNone/>
            </a:pPr>
            <a:r>
              <a:rPr lang="en-US" sz="2650" b="1" dirty="0">
                <a:solidFill>
                  <a:srgbClr val="FFFFFF"/>
                </a:solidFill>
                <a:latin typeface="Syne Bold" pitchFamily="34" charset="0"/>
                <a:ea typeface="Syne Bold" pitchFamily="34" charset="-122"/>
                <a:cs typeface="Syne Bold" pitchFamily="34" charset="-120"/>
              </a:rPr>
              <a:t>Podstawowe użycie DecisionTreeClassifier</a:t>
            </a:r>
            <a:endParaRPr lang="en-US" sz="2650" dirty="0"/>
          </a:p>
        </p:txBody>
      </p:sp>
      <p:sp>
        <p:nvSpPr>
          <p:cNvPr id="3" name="Text 1"/>
          <p:cNvSpPr/>
          <p:nvPr/>
        </p:nvSpPr>
        <p:spPr>
          <a:xfrm>
            <a:off x="1932027" y="1580793"/>
            <a:ext cx="10766346" cy="368618"/>
          </a:xfrm>
          <a:prstGeom prst="rect">
            <a:avLst/>
          </a:prstGeom>
          <a:noFill/>
          <a:ln/>
        </p:spPr>
        <p:txBody>
          <a:bodyPr wrap="square" lIns="0" tIns="0" rIns="0" bIns="0" rtlCol="0" anchor="t"/>
          <a:lstStyle/>
          <a:p>
            <a:pPr algn="l" indent="0" marL="0">
              <a:lnSpc>
                <a:spcPts val="1450"/>
              </a:lnSpc>
              <a:buNone/>
            </a:pPr>
            <a:r>
              <a:rPr lang="en-US" sz="1050" dirty="0">
                <a:solidFill>
                  <a:srgbClr val="D9E1FF"/>
                </a:solidFill>
                <a:latin typeface="Arimo" pitchFamily="34" charset="0"/>
                <a:ea typeface="Arimo" pitchFamily="34" charset="-122"/>
                <a:cs typeface="Arimo" pitchFamily="34" charset="-120"/>
              </a:rPr>
              <a:t>Trening prostego modelu drzewa decyzyjnego w scikit-learn wymaga zaledwie kilku linii kodu. Klasa DecisionTreeClassifier zapewnia interfejs zgodny z innymi estymatorami scikit-learn.</a:t>
            </a:r>
            <a:endParaRPr lang="en-US" sz="1050" dirty="0"/>
          </a:p>
        </p:txBody>
      </p:sp>
      <p:sp>
        <p:nvSpPr>
          <p:cNvPr id="4" name="Shape 2"/>
          <p:cNvSpPr/>
          <p:nvPr/>
        </p:nvSpPr>
        <p:spPr>
          <a:xfrm>
            <a:off x="1932027" y="2160627"/>
            <a:ext cx="5216723" cy="4996815"/>
          </a:xfrm>
          <a:prstGeom prst="roundRect">
            <a:avLst>
              <a:gd name="adj" fmla="val 1148"/>
            </a:avLst>
          </a:prstGeom>
          <a:solidFill>
            <a:srgbClr val="231F6B"/>
          </a:solidFill>
          <a:ln/>
        </p:spPr>
      </p:sp>
      <p:sp>
        <p:nvSpPr>
          <p:cNvPr id="5" name="Shape 3"/>
          <p:cNvSpPr/>
          <p:nvPr/>
        </p:nvSpPr>
        <p:spPr>
          <a:xfrm>
            <a:off x="1925241" y="2160627"/>
            <a:ext cx="5230297" cy="4996815"/>
          </a:xfrm>
          <a:prstGeom prst="roundRect">
            <a:avLst>
              <a:gd name="adj" fmla="val 410"/>
            </a:avLst>
          </a:prstGeom>
          <a:solidFill>
            <a:srgbClr val="231F6B"/>
          </a:solidFill>
          <a:ln/>
        </p:spPr>
      </p:sp>
      <p:sp>
        <p:nvSpPr>
          <p:cNvPr id="6" name="Text 4"/>
          <p:cNvSpPr/>
          <p:nvPr/>
        </p:nvSpPr>
        <p:spPr>
          <a:xfrm>
            <a:off x="2061686" y="2263021"/>
            <a:ext cx="4957405" cy="4792028"/>
          </a:xfrm>
          <a:prstGeom prst="rect">
            <a:avLst/>
          </a:prstGeom>
          <a:noFill/>
          <a:ln/>
        </p:spPr>
        <p:txBody>
          <a:bodyPr wrap="square" lIns="0" tIns="0" rIns="0" bIns="0" rtlCol="0" anchor="t"/>
          <a:lstStyle/>
          <a:p>
            <a:pPr algn="l" indent="0" marL="0">
              <a:lnSpc>
                <a:spcPts val="1450"/>
              </a:lnSpc>
              <a:buNone/>
            </a:pPr>
            <a:r>
              <a:rPr lang="en-US" sz="1050" dirty="0">
                <a:solidFill>
                  <a:srgbClr val="D9E1FF"/>
                </a:solidFill>
                <a:highlight>
                  <a:srgbClr val="231F6B"/>
                </a:highlight>
                <a:latin typeface="Consolas" pitchFamily="34" charset="0"/>
                <a:ea typeface="Consolas" pitchFamily="34" charset="-122"/>
                <a:cs typeface="Consolas" pitchFamily="34" charset="-120"/>
              </a:rPr>
              <a:t>from sklearn.tree import DecisionTreeClassifier
from sklearn.model_selection import train_test_split
from sklearn.metrics import accuracy_score
# Przygotowanie danych
X_train, X_test, y_train, y_test = \
    train_test_split(X, y, test_size=0.2, 
                     random_state=42)
# Inicjalizacja modelu
clf = DecisionTreeClassifier(
    max_depth=10,
    min_samples_split=20,
    min_samples_leaf=10,
    criterion='gini',
    random_state=42
)
# Trening
clf.fit(X_train, y_train)
# Predykcja
y_pred = clf.predict(X_test)
accuracy = accuracy_score(y_test, y_pred)
print(f"Dokładność: {accuracy:.3f}")
</a:t>
            </a:r>
            <a:endParaRPr lang="en-US" sz="1050" dirty="0"/>
          </a:p>
        </p:txBody>
      </p:sp>
      <p:sp>
        <p:nvSpPr>
          <p:cNvPr id="7" name="Text 5"/>
          <p:cNvSpPr/>
          <p:nvPr/>
        </p:nvSpPr>
        <p:spPr>
          <a:xfrm>
            <a:off x="7489269" y="2148840"/>
            <a:ext cx="1959054" cy="213241"/>
          </a:xfrm>
          <a:prstGeom prst="rect">
            <a:avLst/>
          </a:prstGeom>
          <a:noFill/>
          <a:ln/>
        </p:spPr>
        <p:txBody>
          <a:bodyPr wrap="none" lIns="0" tIns="0" rIns="0" bIns="0" rtlCol="0" anchor="t"/>
          <a:lstStyle/>
          <a:p>
            <a:pPr algn="l" indent="0" marL="0">
              <a:lnSpc>
                <a:spcPts val="1650"/>
              </a:lnSpc>
              <a:buNone/>
            </a:pPr>
            <a:r>
              <a:rPr lang="en-US" sz="1300" b="1" dirty="0">
                <a:solidFill>
                  <a:srgbClr val="FFFFFF"/>
                </a:solidFill>
                <a:latin typeface="Syne Bold" pitchFamily="34" charset="0"/>
                <a:ea typeface="Syne Bold" pitchFamily="34" charset="-122"/>
                <a:cs typeface="Syne Bold" pitchFamily="34" charset="-120"/>
              </a:rPr>
              <a:t>Kluczowe parametry</a:t>
            </a:r>
            <a:endParaRPr lang="en-US" sz="1300" dirty="0"/>
          </a:p>
        </p:txBody>
      </p:sp>
      <p:sp>
        <p:nvSpPr>
          <p:cNvPr id="8" name="Text 6"/>
          <p:cNvSpPr/>
          <p:nvPr/>
        </p:nvSpPr>
        <p:spPr>
          <a:xfrm>
            <a:off x="7489269" y="2455902"/>
            <a:ext cx="5216723" cy="1270159"/>
          </a:xfrm>
          <a:prstGeom prst="rect">
            <a:avLst/>
          </a:prstGeom>
          <a:noFill/>
          <a:ln/>
        </p:spPr>
        <p:txBody>
          <a:bodyPr wrap="square" lIns="0" tIns="0" rIns="0" bIns="0" rtlCol="0" anchor="t"/>
          <a:lstStyle/>
          <a:p>
            <a:pPr algn="l" marL="342900" indent="-342900">
              <a:lnSpc>
                <a:spcPts val="1450"/>
              </a:lnSpc>
              <a:buSzPct val="100000"/>
              <a:buChar char="•"/>
            </a:pPr>
            <a:r>
              <a:rPr lang="en-US" sz="1050" b="1" dirty="0">
                <a:solidFill>
                  <a:srgbClr val="D9E1FF"/>
                </a:solidFill>
                <a:latin typeface="Arimo" pitchFamily="34" charset="0"/>
                <a:ea typeface="Arimo" pitchFamily="34" charset="-122"/>
                <a:cs typeface="Arimo" pitchFamily="34" charset="-120"/>
              </a:rPr>
              <a:t>criterion:</a:t>
            </a:r>
            <a:pPr algn="l" indent="0" marL="0">
              <a:lnSpc>
                <a:spcPts val="1450"/>
              </a:lnSpc>
              <a:buNone/>
            </a:pPr>
            <a:r>
              <a:rPr lang="en-US" sz="1050" dirty="0">
                <a:solidFill>
                  <a:srgbClr val="D9E1FF"/>
                </a:solidFill>
                <a:latin typeface="Arimo" pitchFamily="34" charset="0"/>
                <a:ea typeface="Arimo" pitchFamily="34" charset="-122"/>
                <a:cs typeface="Arimo" pitchFamily="34" charset="-120"/>
              </a:rPr>
              <a:t> 'gini' lub 'entropy'</a:t>
            </a:r>
            <a:endParaRPr lang="en-US" sz="1050" dirty="0"/>
          </a:p>
          <a:p>
            <a:pPr algn="l" marL="342900" indent="-342900">
              <a:lnSpc>
                <a:spcPts val="1450"/>
              </a:lnSpc>
              <a:buSzPct val="100000"/>
              <a:buChar char="•"/>
            </a:pPr>
            <a:r>
              <a:rPr lang="en-US" sz="1050" b="1" dirty="0">
                <a:solidFill>
                  <a:srgbClr val="D9E1FF"/>
                </a:solidFill>
                <a:latin typeface="Arimo" pitchFamily="34" charset="0"/>
                <a:ea typeface="Arimo" pitchFamily="34" charset="-122"/>
                <a:cs typeface="Arimo" pitchFamily="34" charset="-120"/>
              </a:rPr>
              <a:t>max_depth:</a:t>
            </a:r>
            <a:pPr algn="l" indent="0" marL="0">
              <a:lnSpc>
                <a:spcPts val="1450"/>
              </a:lnSpc>
              <a:buNone/>
            </a:pPr>
            <a:r>
              <a:rPr lang="en-US" sz="1050" dirty="0">
                <a:solidFill>
                  <a:srgbClr val="D9E1FF"/>
                </a:solidFill>
                <a:latin typeface="Arimo" pitchFamily="34" charset="0"/>
                <a:ea typeface="Arimo" pitchFamily="34" charset="-122"/>
                <a:cs typeface="Arimo" pitchFamily="34" charset="-120"/>
              </a:rPr>
              <a:t> Maks. głębokość</a:t>
            </a:r>
            <a:endParaRPr lang="en-US" sz="1050" dirty="0"/>
          </a:p>
          <a:p>
            <a:pPr algn="l" marL="342900" indent="-342900">
              <a:lnSpc>
                <a:spcPts val="1450"/>
              </a:lnSpc>
              <a:buSzPct val="100000"/>
              <a:buChar char="•"/>
            </a:pPr>
            <a:r>
              <a:rPr lang="en-US" sz="1050" b="1" dirty="0">
                <a:solidFill>
                  <a:srgbClr val="D9E1FF"/>
                </a:solidFill>
                <a:latin typeface="Arimo" pitchFamily="34" charset="0"/>
                <a:ea typeface="Arimo" pitchFamily="34" charset="-122"/>
                <a:cs typeface="Arimo" pitchFamily="34" charset="-120"/>
              </a:rPr>
              <a:t>min_samples_split:</a:t>
            </a:r>
            <a:pPr algn="l" indent="0" marL="0">
              <a:lnSpc>
                <a:spcPts val="1450"/>
              </a:lnSpc>
              <a:buNone/>
            </a:pPr>
            <a:r>
              <a:rPr lang="en-US" sz="1050" dirty="0">
                <a:solidFill>
                  <a:srgbClr val="D9E1FF"/>
                </a:solidFill>
                <a:latin typeface="Arimo" pitchFamily="34" charset="0"/>
                <a:ea typeface="Arimo" pitchFamily="34" charset="-122"/>
                <a:cs typeface="Arimo" pitchFamily="34" charset="-120"/>
              </a:rPr>
              <a:t> Min. próbek do podziału</a:t>
            </a:r>
            <a:endParaRPr lang="en-US" sz="1050" dirty="0"/>
          </a:p>
          <a:p>
            <a:pPr algn="l" marL="342900" indent="-342900">
              <a:lnSpc>
                <a:spcPts val="1450"/>
              </a:lnSpc>
              <a:buSzPct val="100000"/>
              <a:buChar char="•"/>
            </a:pPr>
            <a:r>
              <a:rPr lang="en-US" sz="1050" b="1" dirty="0">
                <a:solidFill>
                  <a:srgbClr val="D9E1FF"/>
                </a:solidFill>
                <a:latin typeface="Arimo" pitchFamily="34" charset="0"/>
                <a:ea typeface="Arimo" pitchFamily="34" charset="-122"/>
                <a:cs typeface="Arimo" pitchFamily="34" charset="-120"/>
              </a:rPr>
              <a:t>min_samples_leaf:</a:t>
            </a:r>
            <a:pPr algn="l" indent="0" marL="0">
              <a:lnSpc>
                <a:spcPts val="1450"/>
              </a:lnSpc>
              <a:buNone/>
            </a:pPr>
            <a:r>
              <a:rPr lang="en-US" sz="1050" dirty="0">
                <a:solidFill>
                  <a:srgbClr val="D9E1FF"/>
                </a:solidFill>
                <a:latin typeface="Arimo" pitchFamily="34" charset="0"/>
                <a:ea typeface="Arimo" pitchFamily="34" charset="-122"/>
                <a:cs typeface="Arimo" pitchFamily="34" charset="-120"/>
              </a:rPr>
              <a:t> Min. próbek w liściu</a:t>
            </a:r>
            <a:endParaRPr lang="en-US" sz="1050" dirty="0"/>
          </a:p>
          <a:p>
            <a:pPr algn="l" marL="342900" indent="-342900">
              <a:lnSpc>
                <a:spcPts val="1450"/>
              </a:lnSpc>
              <a:buSzPct val="100000"/>
              <a:buChar char="•"/>
            </a:pPr>
            <a:r>
              <a:rPr lang="en-US" sz="1050" b="1" dirty="0">
                <a:solidFill>
                  <a:srgbClr val="D9E1FF"/>
                </a:solidFill>
                <a:latin typeface="Arimo" pitchFamily="34" charset="0"/>
                <a:ea typeface="Arimo" pitchFamily="34" charset="-122"/>
                <a:cs typeface="Arimo" pitchFamily="34" charset="-120"/>
              </a:rPr>
              <a:t>max_features:</a:t>
            </a:r>
            <a:pPr algn="l" indent="0" marL="0">
              <a:lnSpc>
                <a:spcPts val="1450"/>
              </a:lnSpc>
              <a:buNone/>
            </a:pPr>
            <a:r>
              <a:rPr lang="en-US" sz="1050" dirty="0">
                <a:solidFill>
                  <a:srgbClr val="D9E1FF"/>
                </a:solidFill>
                <a:latin typeface="Arimo" pitchFamily="34" charset="0"/>
                <a:ea typeface="Arimo" pitchFamily="34" charset="-122"/>
                <a:cs typeface="Arimo" pitchFamily="34" charset="-120"/>
              </a:rPr>
              <a:t> Liczba cech do rozważenia</a:t>
            </a:r>
            <a:endParaRPr lang="en-US" sz="1050" dirty="0"/>
          </a:p>
          <a:p>
            <a:pPr algn="l" marL="342900" indent="-342900">
              <a:lnSpc>
                <a:spcPts val="1450"/>
              </a:lnSpc>
              <a:buSzPct val="100000"/>
              <a:buChar char="•"/>
            </a:pPr>
            <a:r>
              <a:rPr lang="en-US" sz="1050" b="1" dirty="0">
                <a:solidFill>
                  <a:srgbClr val="D9E1FF"/>
                </a:solidFill>
                <a:latin typeface="Arimo" pitchFamily="34" charset="0"/>
                <a:ea typeface="Arimo" pitchFamily="34" charset="-122"/>
                <a:cs typeface="Arimo" pitchFamily="34" charset="-120"/>
              </a:rPr>
              <a:t>class_weight:</a:t>
            </a:r>
            <a:pPr algn="l" indent="0" marL="0">
              <a:lnSpc>
                <a:spcPts val="1450"/>
              </a:lnSpc>
              <a:buNone/>
            </a:pPr>
            <a:r>
              <a:rPr lang="en-US" sz="1050" dirty="0">
                <a:solidFill>
                  <a:srgbClr val="D9E1FF"/>
                </a:solidFill>
                <a:latin typeface="Arimo" pitchFamily="34" charset="0"/>
                <a:ea typeface="Arimo" pitchFamily="34" charset="-122"/>
                <a:cs typeface="Arimo" pitchFamily="34" charset="-120"/>
              </a:rPr>
              <a:t> Wagi klas</a:t>
            </a:r>
            <a:endParaRPr lang="en-US" sz="105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spTree>
      <p:nvGrpSpPr>
        <p:cNvPr id="1" name=""/>
        <p:cNvGrpSpPr/>
        <p:nvPr/>
      </p:nvGrpSpPr>
      <p:grpSpPr>
        <a:xfrm>
          <a:off x="0" y="0"/>
          <a:ext cx="0" cy="0"/>
          <a:chOff x="0" y="0"/>
          <a:chExt cx="0" cy="0"/>
        </a:xfrm>
      </p:grpSpPr>
      <p:sp>
        <p:nvSpPr>
          <p:cNvPr id="2" name="Text 0"/>
          <p:cNvSpPr/>
          <p:nvPr/>
        </p:nvSpPr>
        <p:spPr>
          <a:xfrm>
            <a:off x="709732" y="680323"/>
            <a:ext cx="8321635" cy="554474"/>
          </a:xfrm>
          <a:prstGeom prst="rect">
            <a:avLst/>
          </a:prstGeom>
          <a:noFill/>
          <a:ln/>
        </p:spPr>
        <p:txBody>
          <a:bodyPr wrap="none" lIns="0" tIns="0" rIns="0" bIns="0" rtlCol="0" anchor="t"/>
          <a:lstStyle/>
          <a:p>
            <a:pPr algn="l" indent="0" marL="0">
              <a:lnSpc>
                <a:spcPts val="4350"/>
              </a:lnSpc>
              <a:buNone/>
            </a:pPr>
            <a:r>
              <a:rPr lang="en-US" sz="3450" b="1" dirty="0">
                <a:solidFill>
                  <a:srgbClr val="FFFFFF"/>
                </a:solidFill>
                <a:latin typeface="Syne Bold" pitchFamily="34" charset="0"/>
                <a:ea typeface="Syne Bold" pitchFamily="34" charset="-122"/>
                <a:cs typeface="Syne Bold" pitchFamily="34" charset="-120"/>
              </a:rPr>
              <a:t>Wizualizacja drzewa decyzyjnego</a:t>
            </a:r>
            <a:endParaRPr lang="en-US" sz="3450" dirty="0"/>
          </a:p>
        </p:txBody>
      </p:sp>
      <p:sp>
        <p:nvSpPr>
          <p:cNvPr id="3" name="Text 1"/>
          <p:cNvSpPr/>
          <p:nvPr/>
        </p:nvSpPr>
        <p:spPr>
          <a:xfrm>
            <a:off x="709732" y="1551980"/>
            <a:ext cx="13210937" cy="268724"/>
          </a:xfrm>
          <a:prstGeom prst="rect">
            <a:avLst/>
          </a:prstGeom>
          <a:noFill/>
          <a:ln/>
        </p:spPr>
        <p:txBody>
          <a:bodyPr wrap="none" lIns="0" tIns="0" rIns="0" bIns="0" rtlCol="0" anchor="t"/>
          <a:lstStyle/>
          <a:p>
            <a:pPr algn="l" indent="0" marL="0">
              <a:lnSpc>
                <a:spcPts val="2100"/>
              </a:lnSpc>
              <a:buNone/>
            </a:pPr>
            <a:r>
              <a:rPr lang="en-US" sz="1350" dirty="0">
                <a:solidFill>
                  <a:srgbClr val="D9E1FF"/>
                </a:solidFill>
                <a:latin typeface="Arimo" pitchFamily="34" charset="0"/>
                <a:ea typeface="Arimo" pitchFamily="34" charset="-122"/>
                <a:cs typeface="Arimo" pitchFamily="34" charset="-120"/>
              </a:rPr>
              <a:t>Scikit-learn oferuje narzędzia do wizualizacji struktury wytrenowanego drzewa, co jest nieocenione dla zrozumienia modelu i komunikacji wyników.</a:t>
            </a:r>
            <a:endParaRPr lang="en-US" sz="1350" dirty="0"/>
          </a:p>
        </p:txBody>
      </p:sp>
      <p:sp>
        <p:nvSpPr>
          <p:cNvPr id="4" name="Shape 2"/>
          <p:cNvSpPr/>
          <p:nvPr/>
        </p:nvSpPr>
        <p:spPr>
          <a:xfrm>
            <a:off x="709732" y="1999059"/>
            <a:ext cx="13210937" cy="4834295"/>
          </a:xfrm>
          <a:prstGeom prst="roundRect">
            <a:avLst>
              <a:gd name="adj" fmla="val 1542"/>
            </a:avLst>
          </a:prstGeom>
          <a:solidFill>
            <a:srgbClr val="231F6B"/>
          </a:solidFill>
          <a:ln/>
        </p:spPr>
      </p:sp>
      <p:sp>
        <p:nvSpPr>
          <p:cNvPr id="5" name="Shape 3"/>
          <p:cNvSpPr/>
          <p:nvPr/>
        </p:nvSpPr>
        <p:spPr>
          <a:xfrm>
            <a:off x="700921" y="1999059"/>
            <a:ext cx="13228558" cy="4834295"/>
          </a:xfrm>
          <a:prstGeom prst="roundRect">
            <a:avLst>
              <a:gd name="adj" fmla="val 551"/>
            </a:avLst>
          </a:prstGeom>
          <a:solidFill>
            <a:srgbClr val="231F6B"/>
          </a:solidFill>
          <a:ln/>
        </p:spPr>
      </p:sp>
      <p:sp>
        <p:nvSpPr>
          <p:cNvPr id="6" name="Text 4"/>
          <p:cNvSpPr/>
          <p:nvPr/>
        </p:nvSpPr>
        <p:spPr>
          <a:xfrm>
            <a:off x="878324" y="2132052"/>
            <a:ext cx="12873752" cy="4568309"/>
          </a:xfrm>
          <a:prstGeom prst="rect">
            <a:avLst/>
          </a:prstGeom>
          <a:noFill/>
          <a:ln/>
        </p:spPr>
        <p:txBody>
          <a:bodyPr wrap="square" lIns="0" tIns="0" rIns="0" bIns="0" rtlCol="0" anchor="t"/>
          <a:lstStyle/>
          <a:p>
            <a:pPr algn="l" indent="0" marL="0">
              <a:lnSpc>
                <a:spcPts val="2100"/>
              </a:lnSpc>
              <a:buNone/>
            </a:pPr>
            <a:r>
              <a:rPr lang="en-US" sz="1350" dirty="0">
                <a:solidFill>
                  <a:srgbClr val="D9E1FF"/>
                </a:solidFill>
                <a:highlight>
                  <a:srgbClr val="231F6B"/>
                </a:highlight>
                <a:latin typeface="Consolas" pitchFamily="34" charset="0"/>
                <a:ea typeface="Consolas" pitchFamily="34" charset="-122"/>
                <a:cs typeface="Consolas" pitchFamily="34" charset="-120"/>
              </a:rPr>
              <a:t>from sklearn.tree import plot_tree, export_text
import matplotlib.pyplot as plt
# Wizualizacja graficzna
plt.figure(figsize=(20,10))
plot_tree(clf, 
          feature_names=feature_names,
          class_names=['No Click', 'Click'],
          filled=True,
          rounded=True,
          fontsize=10)
plt.savefig('decision_tree.png', dpi=300, bbox_inches='tight')
# Eksport reguł tekstowych
tree_rules = export_text(clf, feature_names=feature_names)
print(tree_rules)
</a:t>
            </a:r>
            <a:endParaRPr lang="en-US" sz="1350" dirty="0"/>
          </a:p>
        </p:txBody>
      </p:sp>
      <p:sp>
        <p:nvSpPr>
          <p:cNvPr id="7" name="Text 5"/>
          <p:cNvSpPr/>
          <p:nvPr/>
        </p:nvSpPr>
        <p:spPr>
          <a:xfrm>
            <a:off x="709732" y="7011710"/>
            <a:ext cx="13210937" cy="537448"/>
          </a:xfrm>
          <a:prstGeom prst="rect">
            <a:avLst/>
          </a:prstGeom>
          <a:noFill/>
          <a:ln/>
        </p:spPr>
        <p:txBody>
          <a:bodyPr wrap="square" lIns="0" tIns="0" rIns="0" bIns="0" rtlCol="0" anchor="t"/>
          <a:lstStyle/>
          <a:p>
            <a:pPr algn="l" indent="0" marL="0">
              <a:lnSpc>
                <a:spcPts val="2100"/>
              </a:lnSpc>
              <a:buNone/>
            </a:pPr>
            <a:r>
              <a:rPr lang="en-US" sz="1350" dirty="0">
                <a:solidFill>
                  <a:srgbClr val="D9E1FF"/>
                </a:solidFill>
                <a:latin typeface="Arimo" pitchFamily="34" charset="0"/>
                <a:ea typeface="Arimo" pitchFamily="34" charset="-122"/>
                <a:cs typeface="Arimo" pitchFamily="34" charset="-120"/>
              </a:rPr>
              <a:t>Parametr filled=True koloruje węzły według klasy dominującej, rounded=True zaokrągla narożniki, a fontsize kontroluje czytelność. Export_text generuje tekstową reprezentację reguł decyzyjnych.</a:t>
            </a:r>
            <a:endParaRPr lang="en-US" sz="135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524119"/>
          </a:xfrm>
          <a:prstGeom prst="rect">
            <a:avLst/>
          </a:prstGeom>
        </p:spPr>
      </p:pic>
      <p:sp>
        <p:nvSpPr>
          <p:cNvPr id="3" name="Text 0"/>
          <p:cNvSpPr/>
          <p:nvPr/>
        </p:nvSpPr>
        <p:spPr>
          <a:xfrm>
            <a:off x="2507694" y="2444948"/>
            <a:ext cx="3822502" cy="381000"/>
          </a:xfrm>
          <a:prstGeom prst="rect">
            <a:avLst/>
          </a:prstGeom>
          <a:noFill/>
          <a:ln/>
        </p:spPr>
        <p:txBody>
          <a:bodyPr wrap="none" lIns="0" tIns="0" rIns="0" bIns="0" rtlCol="0" anchor="t"/>
          <a:lstStyle/>
          <a:p>
            <a:pPr algn="l" indent="0" marL="0">
              <a:lnSpc>
                <a:spcPts val="3000"/>
              </a:lnSpc>
              <a:buNone/>
            </a:pPr>
            <a:r>
              <a:rPr lang="en-US" sz="2400" b="1" dirty="0">
                <a:solidFill>
                  <a:srgbClr val="FFFFFF"/>
                </a:solidFill>
                <a:latin typeface="Syne Bold" pitchFamily="34" charset="0"/>
                <a:ea typeface="Syne Bold" pitchFamily="34" charset="-122"/>
                <a:cs typeface="Syne Bold" pitchFamily="34" charset="-120"/>
              </a:rPr>
              <a:t>Analiza ważności cech</a:t>
            </a:r>
            <a:endParaRPr lang="en-US" sz="2400" dirty="0"/>
          </a:p>
        </p:txBody>
      </p:sp>
      <p:sp>
        <p:nvSpPr>
          <p:cNvPr id="4" name="Text 1"/>
          <p:cNvSpPr/>
          <p:nvPr/>
        </p:nvSpPr>
        <p:spPr>
          <a:xfrm>
            <a:off x="2507694" y="2938224"/>
            <a:ext cx="9615011" cy="314801"/>
          </a:xfrm>
          <a:prstGeom prst="rect">
            <a:avLst/>
          </a:prstGeom>
          <a:noFill/>
          <a:ln/>
        </p:spPr>
        <p:txBody>
          <a:bodyPr wrap="square" lIns="0" tIns="0" rIns="0" bIns="0" rtlCol="0" anchor="t"/>
          <a:lstStyle/>
          <a:p>
            <a:pPr algn="l" indent="0" marL="0">
              <a:lnSpc>
                <a:spcPts val="1200"/>
              </a:lnSpc>
              <a:buNone/>
            </a:pPr>
            <a:r>
              <a:rPr lang="en-US" sz="950" dirty="0">
                <a:solidFill>
                  <a:srgbClr val="D9E1FF"/>
                </a:solidFill>
                <a:latin typeface="Arimo" pitchFamily="34" charset="0"/>
                <a:ea typeface="Arimo" pitchFamily="34" charset="-122"/>
                <a:cs typeface="Arimo" pitchFamily="34" charset="-120"/>
              </a:rPr>
              <a:t>Drzewa decyzyjne automatycznie obliczają ważność cech na podstawie łącznej redukcji nieczystości, jaką każda cecha wnosi do modelu. Jest to potężne narzędzie do selekcji cech i zrozumienia danych.</a:t>
            </a:r>
            <a:endParaRPr lang="en-US" sz="950" dirty="0"/>
          </a:p>
        </p:txBody>
      </p:sp>
      <p:sp>
        <p:nvSpPr>
          <p:cNvPr id="5" name="Shape 2"/>
          <p:cNvSpPr/>
          <p:nvPr/>
        </p:nvSpPr>
        <p:spPr>
          <a:xfrm>
            <a:off x="2507694" y="3421380"/>
            <a:ext cx="4163139" cy="3803094"/>
          </a:xfrm>
          <a:prstGeom prst="roundRect">
            <a:avLst>
              <a:gd name="adj" fmla="val 1347"/>
            </a:avLst>
          </a:prstGeom>
          <a:solidFill>
            <a:srgbClr val="231F6B"/>
          </a:solidFill>
          <a:ln/>
        </p:spPr>
      </p:sp>
      <p:sp>
        <p:nvSpPr>
          <p:cNvPr id="6" name="Shape 3"/>
          <p:cNvSpPr/>
          <p:nvPr/>
        </p:nvSpPr>
        <p:spPr>
          <a:xfrm>
            <a:off x="2501622" y="3421380"/>
            <a:ext cx="4175284" cy="3803094"/>
          </a:xfrm>
          <a:prstGeom prst="roundRect">
            <a:avLst>
              <a:gd name="adj" fmla="val 481"/>
            </a:avLst>
          </a:prstGeom>
          <a:solidFill>
            <a:srgbClr val="231F6B"/>
          </a:solidFill>
          <a:ln/>
        </p:spPr>
      </p:sp>
      <p:sp>
        <p:nvSpPr>
          <p:cNvPr id="7" name="Text 4"/>
          <p:cNvSpPr/>
          <p:nvPr/>
        </p:nvSpPr>
        <p:spPr>
          <a:xfrm>
            <a:off x="2623542" y="3512820"/>
            <a:ext cx="3931444" cy="3620214"/>
          </a:xfrm>
          <a:prstGeom prst="rect">
            <a:avLst/>
          </a:prstGeom>
          <a:noFill/>
          <a:ln/>
        </p:spPr>
        <p:txBody>
          <a:bodyPr wrap="square" lIns="0" tIns="0" rIns="0" bIns="0" rtlCol="0" anchor="t"/>
          <a:lstStyle/>
          <a:p>
            <a:pPr algn="l" indent="0" marL="0">
              <a:lnSpc>
                <a:spcPts val="1200"/>
              </a:lnSpc>
              <a:buNone/>
            </a:pPr>
            <a:r>
              <a:rPr lang="en-US" sz="950" dirty="0">
                <a:solidFill>
                  <a:srgbClr val="D9E1FF"/>
                </a:solidFill>
                <a:highlight>
                  <a:srgbClr val="231F6B"/>
                </a:highlight>
                <a:latin typeface="Consolas" pitchFamily="34" charset="0"/>
                <a:ea typeface="Consolas" pitchFamily="34" charset="-122"/>
                <a:cs typeface="Consolas" pitchFamily="34" charset="-120"/>
              </a:rPr>
              <a:t># Pobierz ważność cech
importances = clf.feature_importances_
indices = np.argsort(importances)[::-1]
# Wyświetl ranking
print("Ranking ważności cech:")
for i in range(len(importances)):
    print(f"{i+1}. {feature_names[indices[i]]}: "
          f"{importances[indices[i]]:.4f}")
# Wizualizacja
plt.figure(figsize=(10, 6))
plt.bar(range(len(importances)), 
        importances[indices])
plt.xticks(range(len(importances)),
           [feature_names[i] for i in indices],
           rotation=45)
plt.xlabel('Cechy')
plt.ylabel('Ważność')
plt.title('Ważność cech w modelu')
plt.tight_layout()
plt.show()
</a:t>
            </a:r>
            <a:endParaRPr lang="en-US" sz="950" dirty="0"/>
          </a:p>
        </p:txBody>
      </p:sp>
      <p:sp>
        <p:nvSpPr>
          <p:cNvPr id="8" name="Text 5"/>
          <p:cNvSpPr/>
          <p:nvPr/>
        </p:nvSpPr>
        <p:spPr>
          <a:xfrm>
            <a:off x="6975872" y="3404592"/>
            <a:ext cx="5154335" cy="314801"/>
          </a:xfrm>
          <a:prstGeom prst="rect">
            <a:avLst/>
          </a:prstGeom>
          <a:noFill/>
          <a:ln/>
        </p:spPr>
        <p:txBody>
          <a:bodyPr wrap="square" lIns="0" tIns="0" rIns="0" bIns="0" rtlCol="0" anchor="t"/>
          <a:lstStyle/>
          <a:p>
            <a:pPr algn="l" indent="0" marL="0">
              <a:lnSpc>
                <a:spcPts val="1200"/>
              </a:lnSpc>
              <a:buNone/>
            </a:pPr>
            <a:r>
              <a:rPr lang="en-US" sz="950" dirty="0">
                <a:solidFill>
                  <a:srgbClr val="D9E1FF"/>
                </a:solidFill>
                <a:latin typeface="Arimo" pitchFamily="34" charset="0"/>
                <a:ea typeface="Arimo" pitchFamily="34" charset="-122"/>
                <a:cs typeface="Arimo" pitchFamily="34" charset="-120"/>
              </a:rPr>
              <a:t>Ważność cechy jest obliczana jako suma redukcji Gini ważona liczbą próbek docierających do każdego węzła, w którym cecha jest użyta do podziału.</a:t>
            </a:r>
            <a:endParaRPr lang="en-US" sz="950" dirty="0"/>
          </a:p>
        </p:txBody>
      </p:sp>
      <p:sp>
        <p:nvSpPr>
          <p:cNvPr id="9" name="Text 6"/>
          <p:cNvSpPr/>
          <p:nvPr/>
        </p:nvSpPr>
        <p:spPr>
          <a:xfrm>
            <a:off x="6975872" y="3786783"/>
            <a:ext cx="5154335" cy="314801"/>
          </a:xfrm>
          <a:prstGeom prst="rect">
            <a:avLst/>
          </a:prstGeom>
          <a:noFill/>
          <a:ln/>
        </p:spPr>
        <p:txBody>
          <a:bodyPr wrap="square" lIns="0" tIns="0" rIns="0" bIns="0" rtlCol="0" anchor="t"/>
          <a:lstStyle/>
          <a:p>
            <a:pPr algn="l" indent="0" marL="0">
              <a:lnSpc>
                <a:spcPts val="1200"/>
              </a:lnSpc>
              <a:buNone/>
            </a:pPr>
            <a:r>
              <a:rPr lang="en-US" sz="950" dirty="0">
                <a:solidFill>
                  <a:srgbClr val="D9E1FF"/>
                </a:solidFill>
                <a:latin typeface="Arimo" pitchFamily="34" charset="0"/>
                <a:ea typeface="Arimo" pitchFamily="34" charset="-122"/>
                <a:cs typeface="Arimo" pitchFamily="34" charset="-120"/>
              </a:rPr>
              <a:t>Wartości są znormalizowane do sumy 1. Wyższe wartości wskazują cechy mające większy wpływ na predykcje modelu.</a:t>
            </a:r>
            <a:endParaRPr lang="en-US" sz="95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spTree>
      <p:nvGrpSpPr>
        <p:cNvPr id="1" name=""/>
        <p:cNvGrpSpPr/>
        <p:nvPr/>
      </p:nvGrpSpPr>
      <p:grpSpPr>
        <a:xfrm>
          <a:off x="0" y="0"/>
          <a:ext cx="0" cy="0"/>
          <a:chOff x="0" y="0"/>
          <a:chExt cx="0" cy="0"/>
        </a:xfrm>
      </p:grpSpPr>
      <p:sp>
        <p:nvSpPr>
          <p:cNvPr id="2" name="Text 0"/>
          <p:cNvSpPr/>
          <p:nvPr/>
        </p:nvSpPr>
        <p:spPr>
          <a:xfrm>
            <a:off x="793790" y="1317427"/>
            <a:ext cx="9090184"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Obsługa niezbalansowanych klas</a:t>
            </a:r>
            <a:endParaRPr lang="en-US" sz="3900" dirty="0"/>
          </a:p>
        </p:txBody>
      </p:sp>
      <p:sp>
        <p:nvSpPr>
          <p:cNvPr id="3" name="Text 1"/>
          <p:cNvSpPr/>
          <p:nvPr/>
        </p:nvSpPr>
        <p:spPr>
          <a:xfrm>
            <a:off x="793790" y="2334339"/>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W prognozowaniu kliknięć reklam często spotykamy się z silnie niezbalansowanymi klasami (znacznie więcej wyświetleń niż kliknięć). Scikit-learn oferuje mechanizmy radzenia sobie z tym problemem.</a:t>
            </a:r>
            <a:endParaRPr lang="en-US" sz="1550" dirty="0"/>
          </a:p>
        </p:txBody>
      </p:sp>
      <p:sp>
        <p:nvSpPr>
          <p:cNvPr id="4" name="Shape 2"/>
          <p:cNvSpPr/>
          <p:nvPr/>
        </p:nvSpPr>
        <p:spPr>
          <a:xfrm>
            <a:off x="793790" y="3192661"/>
            <a:ext cx="4215289" cy="3719513"/>
          </a:xfrm>
          <a:prstGeom prst="roundRect">
            <a:avLst>
              <a:gd name="adj" fmla="val 2950"/>
            </a:avLst>
          </a:prstGeom>
          <a:solidFill>
            <a:srgbClr val="16125E"/>
          </a:solidFill>
          <a:ln w="22860">
            <a:solidFill>
              <a:srgbClr val="1B4D97"/>
            </a:solidFill>
            <a:prstDash val="solid"/>
          </a:ln>
        </p:spPr>
      </p:sp>
      <p:sp>
        <p:nvSpPr>
          <p:cNvPr id="5" name="Shape 3"/>
          <p:cNvSpPr/>
          <p:nvPr/>
        </p:nvSpPr>
        <p:spPr>
          <a:xfrm>
            <a:off x="770930" y="3192661"/>
            <a:ext cx="91440" cy="3719513"/>
          </a:xfrm>
          <a:prstGeom prst="roundRect">
            <a:avLst>
              <a:gd name="adj" fmla="val 91163"/>
            </a:avLst>
          </a:prstGeom>
          <a:solidFill>
            <a:srgbClr val="69A5FD"/>
          </a:solidFill>
          <a:ln/>
        </p:spPr>
      </p:sp>
      <p:sp>
        <p:nvSpPr>
          <p:cNvPr id="6" name="Text 4"/>
          <p:cNvSpPr/>
          <p:nvPr/>
        </p:nvSpPr>
        <p:spPr>
          <a:xfrm>
            <a:off x="1083588" y="3413879"/>
            <a:ext cx="2742962" cy="310158"/>
          </a:xfrm>
          <a:prstGeom prst="rect">
            <a:avLst/>
          </a:prstGeom>
          <a:noFill/>
          <a:ln/>
        </p:spPr>
        <p:txBody>
          <a:bodyPr wrap="non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Automatyczne wagi</a:t>
            </a:r>
            <a:endParaRPr lang="en-US" sz="1950" dirty="0"/>
          </a:p>
        </p:txBody>
      </p:sp>
      <p:sp>
        <p:nvSpPr>
          <p:cNvPr id="7" name="Shape 5"/>
          <p:cNvSpPr/>
          <p:nvPr/>
        </p:nvSpPr>
        <p:spPr>
          <a:xfrm>
            <a:off x="1083588" y="3947279"/>
            <a:ext cx="3704273" cy="1250275"/>
          </a:xfrm>
          <a:prstGeom prst="roundRect">
            <a:avLst>
              <a:gd name="adj" fmla="val 6667"/>
            </a:avLst>
          </a:prstGeom>
          <a:solidFill>
            <a:srgbClr val="231F6B"/>
          </a:solidFill>
          <a:ln/>
        </p:spPr>
      </p:sp>
      <p:sp>
        <p:nvSpPr>
          <p:cNvPr id="8" name="Shape 6"/>
          <p:cNvSpPr/>
          <p:nvPr/>
        </p:nvSpPr>
        <p:spPr>
          <a:xfrm>
            <a:off x="1073706" y="3947279"/>
            <a:ext cx="3724037" cy="1250275"/>
          </a:xfrm>
          <a:prstGeom prst="roundRect">
            <a:avLst>
              <a:gd name="adj" fmla="val 2381"/>
            </a:avLst>
          </a:prstGeom>
          <a:solidFill>
            <a:srgbClr val="231F6B"/>
          </a:solidFill>
          <a:ln/>
        </p:spPr>
      </p:sp>
      <p:sp>
        <p:nvSpPr>
          <p:cNvPr id="9" name="Text 7"/>
          <p:cNvSpPr/>
          <p:nvPr/>
        </p:nvSpPr>
        <p:spPr>
          <a:xfrm>
            <a:off x="1272064" y="4096107"/>
            <a:ext cx="3327321"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highlight>
                  <a:srgbClr val="231F6B"/>
                </a:highlight>
                <a:latin typeface="Consolas" pitchFamily="34" charset="0"/>
                <a:ea typeface="Consolas" pitchFamily="34" charset="-122"/>
                <a:cs typeface="Consolas" pitchFamily="34" charset="-120"/>
              </a:rPr>
              <a:t>clf = DecisionTreeClassifier(</a:t>
            </a:r>
            <a:endParaRPr lang="en-US" sz="1550" dirty="0"/>
          </a:p>
          <a:p>
            <a:pPr algn="l" indent="0" marL="0">
              <a:lnSpc>
                <a:spcPts val="2500"/>
              </a:lnSpc>
              <a:buNone/>
            </a:pPr>
            <a:r>
              <a:rPr lang="en-US" sz="1550" dirty="0">
                <a:solidFill>
                  <a:srgbClr val="D9E1FF"/>
                </a:solidFill>
                <a:highlight>
                  <a:srgbClr val="231F6B"/>
                </a:highlight>
                <a:latin typeface="Consolas" pitchFamily="34" charset="0"/>
                <a:ea typeface="Consolas" pitchFamily="34" charset="-122"/>
                <a:cs typeface="Consolas" pitchFamily="34" charset="-120"/>
              </a:rPr>
              <a:t>    class_weight='balanced'</a:t>
            </a:r>
            <a:endParaRPr lang="en-US" sz="1550" dirty="0"/>
          </a:p>
          <a:p>
            <a:pPr algn="l" indent="0" marL="0">
              <a:lnSpc>
                <a:spcPts val="2500"/>
              </a:lnSpc>
              <a:buNone/>
            </a:pPr>
            <a:r>
              <a:rPr lang="en-US" sz="1550" dirty="0">
                <a:solidFill>
                  <a:srgbClr val="D9E1FF"/>
                </a:solidFill>
                <a:highlight>
                  <a:srgbClr val="231F6B"/>
                </a:highlight>
                <a:latin typeface="Consolas" pitchFamily="34" charset="0"/>
                <a:ea typeface="Consolas" pitchFamily="34" charset="-122"/>
                <a:cs typeface="Consolas" pitchFamily="34" charset="-120"/>
              </a:rPr>
              <a:t>)</a:t>
            </a:r>
            <a:endParaRPr lang="en-US" sz="1550" dirty="0"/>
          </a:p>
        </p:txBody>
      </p:sp>
      <p:sp>
        <p:nvSpPr>
          <p:cNvPr id="10" name="Text 8"/>
          <p:cNvSpPr/>
          <p:nvPr/>
        </p:nvSpPr>
        <p:spPr>
          <a:xfrm>
            <a:off x="1083588" y="5420797"/>
            <a:ext cx="3704273"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Automatycznie oblicza wagi odwrotnie proporcjonalne do częstości klas</a:t>
            </a:r>
            <a:endParaRPr lang="en-US" sz="1550" dirty="0"/>
          </a:p>
        </p:txBody>
      </p:sp>
      <p:sp>
        <p:nvSpPr>
          <p:cNvPr id="11" name="Shape 9"/>
          <p:cNvSpPr/>
          <p:nvPr/>
        </p:nvSpPr>
        <p:spPr>
          <a:xfrm>
            <a:off x="5207437" y="3192661"/>
            <a:ext cx="4215408" cy="3719513"/>
          </a:xfrm>
          <a:prstGeom prst="roundRect">
            <a:avLst>
              <a:gd name="adj" fmla="val 2950"/>
            </a:avLst>
          </a:prstGeom>
          <a:solidFill>
            <a:srgbClr val="16125E"/>
          </a:solidFill>
          <a:ln w="22860">
            <a:solidFill>
              <a:srgbClr val="1B4D97"/>
            </a:solidFill>
            <a:prstDash val="solid"/>
          </a:ln>
        </p:spPr>
      </p:sp>
      <p:sp>
        <p:nvSpPr>
          <p:cNvPr id="12" name="Shape 10"/>
          <p:cNvSpPr/>
          <p:nvPr/>
        </p:nvSpPr>
        <p:spPr>
          <a:xfrm>
            <a:off x="5184577" y="3192661"/>
            <a:ext cx="91440" cy="3719513"/>
          </a:xfrm>
          <a:prstGeom prst="roundRect">
            <a:avLst>
              <a:gd name="adj" fmla="val 91163"/>
            </a:avLst>
          </a:prstGeom>
          <a:solidFill>
            <a:srgbClr val="69A5FD"/>
          </a:solidFill>
          <a:ln/>
        </p:spPr>
      </p:sp>
      <p:sp>
        <p:nvSpPr>
          <p:cNvPr id="13" name="Text 11"/>
          <p:cNvSpPr/>
          <p:nvPr/>
        </p:nvSpPr>
        <p:spPr>
          <a:xfrm>
            <a:off x="5497235" y="3413879"/>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Wagi manualne</a:t>
            </a:r>
            <a:endParaRPr lang="en-US" sz="1950" dirty="0"/>
          </a:p>
        </p:txBody>
      </p:sp>
      <p:sp>
        <p:nvSpPr>
          <p:cNvPr id="14" name="Shape 12"/>
          <p:cNvSpPr/>
          <p:nvPr/>
        </p:nvSpPr>
        <p:spPr>
          <a:xfrm>
            <a:off x="5497235" y="3947279"/>
            <a:ext cx="3704392" cy="1250275"/>
          </a:xfrm>
          <a:prstGeom prst="roundRect">
            <a:avLst>
              <a:gd name="adj" fmla="val 6667"/>
            </a:avLst>
          </a:prstGeom>
          <a:solidFill>
            <a:srgbClr val="231F6B"/>
          </a:solidFill>
          <a:ln/>
        </p:spPr>
      </p:sp>
      <p:sp>
        <p:nvSpPr>
          <p:cNvPr id="15" name="Shape 13"/>
          <p:cNvSpPr/>
          <p:nvPr/>
        </p:nvSpPr>
        <p:spPr>
          <a:xfrm>
            <a:off x="5487353" y="3947279"/>
            <a:ext cx="3724156" cy="1250275"/>
          </a:xfrm>
          <a:prstGeom prst="roundRect">
            <a:avLst>
              <a:gd name="adj" fmla="val 2381"/>
            </a:avLst>
          </a:prstGeom>
          <a:solidFill>
            <a:srgbClr val="231F6B"/>
          </a:solidFill>
          <a:ln/>
        </p:spPr>
      </p:sp>
      <p:sp>
        <p:nvSpPr>
          <p:cNvPr id="16" name="Text 14"/>
          <p:cNvSpPr/>
          <p:nvPr/>
        </p:nvSpPr>
        <p:spPr>
          <a:xfrm>
            <a:off x="5685711" y="4096107"/>
            <a:ext cx="3327440"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highlight>
                  <a:srgbClr val="231F6B"/>
                </a:highlight>
                <a:latin typeface="Consolas" pitchFamily="34" charset="0"/>
                <a:ea typeface="Consolas" pitchFamily="34" charset="-122"/>
                <a:cs typeface="Consolas" pitchFamily="34" charset="-120"/>
              </a:rPr>
              <a:t>clf = DecisionTreeClassifier(</a:t>
            </a:r>
            <a:endParaRPr lang="en-US" sz="1550" dirty="0"/>
          </a:p>
          <a:p>
            <a:pPr algn="l" indent="0" marL="0">
              <a:lnSpc>
                <a:spcPts val="2500"/>
              </a:lnSpc>
              <a:buNone/>
            </a:pPr>
            <a:r>
              <a:rPr lang="en-US" sz="1550" dirty="0">
                <a:solidFill>
                  <a:srgbClr val="D9E1FF"/>
                </a:solidFill>
                <a:highlight>
                  <a:srgbClr val="231F6B"/>
                </a:highlight>
                <a:latin typeface="Consolas" pitchFamily="34" charset="0"/>
                <a:ea typeface="Consolas" pitchFamily="34" charset="-122"/>
                <a:cs typeface="Consolas" pitchFamily="34" charset="-120"/>
              </a:rPr>
              <a:t>    class_weight={0: 1, 1: 10}</a:t>
            </a:r>
            <a:endParaRPr lang="en-US" sz="1550" dirty="0"/>
          </a:p>
          <a:p>
            <a:pPr algn="l" indent="0" marL="0">
              <a:lnSpc>
                <a:spcPts val="2500"/>
              </a:lnSpc>
              <a:buNone/>
            </a:pPr>
            <a:r>
              <a:rPr lang="en-US" sz="1550" dirty="0">
                <a:solidFill>
                  <a:srgbClr val="D9E1FF"/>
                </a:solidFill>
                <a:highlight>
                  <a:srgbClr val="231F6B"/>
                </a:highlight>
                <a:latin typeface="Consolas" pitchFamily="34" charset="0"/>
                <a:ea typeface="Consolas" pitchFamily="34" charset="-122"/>
                <a:cs typeface="Consolas" pitchFamily="34" charset="-120"/>
              </a:rPr>
              <a:t>)</a:t>
            </a:r>
            <a:endParaRPr lang="en-US" sz="1550" dirty="0"/>
          </a:p>
        </p:txBody>
      </p:sp>
      <p:sp>
        <p:nvSpPr>
          <p:cNvPr id="17" name="Text 15"/>
          <p:cNvSpPr/>
          <p:nvPr/>
        </p:nvSpPr>
        <p:spPr>
          <a:xfrm>
            <a:off x="5497235" y="5420797"/>
            <a:ext cx="3704392"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Ręczne przypisanie wag – klasa 1 (kliknięcia) ma wagę 10x większą</a:t>
            </a:r>
            <a:endParaRPr lang="en-US" sz="1550" dirty="0"/>
          </a:p>
        </p:txBody>
      </p:sp>
      <p:sp>
        <p:nvSpPr>
          <p:cNvPr id="18" name="Shape 16"/>
          <p:cNvSpPr/>
          <p:nvPr/>
        </p:nvSpPr>
        <p:spPr>
          <a:xfrm>
            <a:off x="9621203" y="3192661"/>
            <a:ext cx="4215289" cy="3719513"/>
          </a:xfrm>
          <a:prstGeom prst="roundRect">
            <a:avLst>
              <a:gd name="adj" fmla="val 2950"/>
            </a:avLst>
          </a:prstGeom>
          <a:solidFill>
            <a:srgbClr val="16125E"/>
          </a:solidFill>
          <a:ln w="22860">
            <a:solidFill>
              <a:srgbClr val="1B4D97"/>
            </a:solidFill>
            <a:prstDash val="solid"/>
          </a:ln>
        </p:spPr>
      </p:sp>
      <p:sp>
        <p:nvSpPr>
          <p:cNvPr id="19" name="Shape 17"/>
          <p:cNvSpPr/>
          <p:nvPr/>
        </p:nvSpPr>
        <p:spPr>
          <a:xfrm>
            <a:off x="9598343" y="3192661"/>
            <a:ext cx="91440" cy="3719513"/>
          </a:xfrm>
          <a:prstGeom prst="roundRect">
            <a:avLst>
              <a:gd name="adj" fmla="val 91163"/>
            </a:avLst>
          </a:prstGeom>
          <a:solidFill>
            <a:srgbClr val="69A5FD"/>
          </a:solidFill>
          <a:ln/>
        </p:spPr>
      </p:sp>
      <p:sp>
        <p:nvSpPr>
          <p:cNvPr id="20" name="Text 18"/>
          <p:cNvSpPr/>
          <p:nvPr/>
        </p:nvSpPr>
        <p:spPr>
          <a:xfrm>
            <a:off x="9911001" y="3413879"/>
            <a:ext cx="2891790" cy="310158"/>
          </a:xfrm>
          <a:prstGeom prst="rect">
            <a:avLst/>
          </a:prstGeom>
          <a:noFill/>
          <a:ln/>
        </p:spPr>
        <p:txBody>
          <a:bodyPr wrap="non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Próbkowanie danych</a:t>
            </a:r>
            <a:endParaRPr lang="en-US" sz="1950" dirty="0"/>
          </a:p>
        </p:txBody>
      </p:sp>
      <p:sp>
        <p:nvSpPr>
          <p:cNvPr id="21" name="Shape 19"/>
          <p:cNvSpPr/>
          <p:nvPr/>
        </p:nvSpPr>
        <p:spPr>
          <a:xfrm>
            <a:off x="9911001" y="3947279"/>
            <a:ext cx="3704273" cy="1885355"/>
          </a:xfrm>
          <a:prstGeom prst="roundRect">
            <a:avLst>
              <a:gd name="adj" fmla="val 4421"/>
            </a:avLst>
          </a:prstGeom>
          <a:solidFill>
            <a:srgbClr val="231F6B"/>
          </a:solidFill>
          <a:ln/>
        </p:spPr>
      </p:sp>
      <p:sp>
        <p:nvSpPr>
          <p:cNvPr id="22" name="Shape 20"/>
          <p:cNvSpPr/>
          <p:nvPr/>
        </p:nvSpPr>
        <p:spPr>
          <a:xfrm>
            <a:off x="9901118" y="3947279"/>
            <a:ext cx="3724037" cy="1885355"/>
          </a:xfrm>
          <a:prstGeom prst="roundRect">
            <a:avLst>
              <a:gd name="adj" fmla="val 1579"/>
            </a:avLst>
          </a:prstGeom>
          <a:solidFill>
            <a:srgbClr val="231F6B"/>
          </a:solidFill>
          <a:ln/>
        </p:spPr>
      </p:sp>
      <p:sp>
        <p:nvSpPr>
          <p:cNvPr id="23" name="Text 21"/>
          <p:cNvSpPr/>
          <p:nvPr/>
        </p:nvSpPr>
        <p:spPr>
          <a:xfrm>
            <a:off x="10099477" y="4096107"/>
            <a:ext cx="3327321" cy="1587698"/>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highlight>
                  <a:srgbClr val="231F6B"/>
                </a:highlight>
                <a:latin typeface="Consolas" pitchFamily="34" charset="0"/>
                <a:ea typeface="Consolas" pitchFamily="34" charset="-122"/>
                <a:cs typeface="Consolas" pitchFamily="34" charset="-120"/>
              </a:rPr>
              <a:t>from imblearn.over_sampling import SMOTE</a:t>
            </a:r>
            <a:endParaRPr lang="en-US" sz="1550" dirty="0"/>
          </a:p>
          <a:p>
            <a:pPr algn="l" indent="0" marL="0">
              <a:lnSpc>
                <a:spcPts val="2500"/>
              </a:lnSpc>
              <a:buNone/>
            </a:pPr>
            <a:r>
              <a:rPr lang="en-US" sz="1550" dirty="0">
                <a:solidFill>
                  <a:srgbClr val="D9E1FF"/>
                </a:solidFill>
                <a:highlight>
                  <a:srgbClr val="231F6B"/>
                </a:highlight>
                <a:latin typeface="Consolas" pitchFamily="34" charset="0"/>
                <a:ea typeface="Consolas" pitchFamily="34" charset="-122"/>
                <a:cs typeface="Consolas" pitchFamily="34" charset="-120"/>
              </a:rPr>
              <a:t>smote = SMOTE()</a:t>
            </a:r>
            <a:endParaRPr lang="en-US" sz="1550" dirty="0"/>
          </a:p>
          <a:p>
            <a:pPr algn="l" indent="0" marL="0">
              <a:lnSpc>
                <a:spcPts val="2500"/>
              </a:lnSpc>
              <a:buNone/>
            </a:pPr>
            <a:r>
              <a:rPr lang="en-US" sz="1550" dirty="0">
                <a:solidFill>
                  <a:srgbClr val="D9E1FF"/>
                </a:solidFill>
                <a:highlight>
                  <a:srgbClr val="231F6B"/>
                </a:highlight>
                <a:latin typeface="Consolas" pitchFamily="34" charset="0"/>
                <a:ea typeface="Consolas" pitchFamily="34" charset="-122"/>
                <a:cs typeface="Consolas" pitchFamily="34" charset="-120"/>
              </a:rPr>
              <a:t>X_res, y_res = smote.fit_resample(X, y)</a:t>
            </a:r>
            <a:endParaRPr lang="en-US" sz="1550" dirty="0"/>
          </a:p>
        </p:txBody>
      </p:sp>
      <p:sp>
        <p:nvSpPr>
          <p:cNvPr id="24" name="Text 22"/>
          <p:cNvSpPr/>
          <p:nvPr/>
        </p:nvSpPr>
        <p:spPr>
          <a:xfrm>
            <a:off x="9911001" y="6055876"/>
            <a:ext cx="3704273"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Wykorzystanie technik oversamplingu dla klasy mniejszościowej</a:t>
            </a:r>
            <a:endParaRPr lang="en-US" sz="1550"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793790" y="2635687"/>
            <a:ext cx="1170623" cy="388382"/>
          </a:xfrm>
          <a:prstGeom prst="roundRect">
            <a:avLst>
              <a:gd name="adj" fmla="val 17171"/>
            </a:avLst>
          </a:prstGeom>
          <a:noFill/>
          <a:ln w="7620">
            <a:solidFill>
              <a:srgbClr val="69A5FD"/>
            </a:solidFill>
            <a:prstDash val="solid"/>
          </a:ln>
        </p:spPr>
      </p:sp>
      <p:sp>
        <p:nvSpPr>
          <p:cNvPr id="4" name="Text 1"/>
          <p:cNvSpPr/>
          <p:nvPr/>
        </p:nvSpPr>
        <p:spPr>
          <a:xfrm>
            <a:off x="920472" y="2702838"/>
            <a:ext cx="917258" cy="254079"/>
          </a:xfrm>
          <a:prstGeom prst="rect">
            <a:avLst/>
          </a:prstGeom>
          <a:noFill/>
          <a:ln/>
        </p:spPr>
        <p:txBody>
          <a:bodyPr wrap="none" lIns="0" tIns="0" rIns="0" bIns="0" rtlCol="0" anchor="t"/>
          <a:lstStyle/>
          <a:p>
            <a:pPr algn="l" indent="0" marL="0">
              <a:lnSpc>
                <a:spcPts val="2000"/>
              </a:lnSpc>
              <a:buNone/>
            </a:pPr>
            <a:r>
              <a:rPr lang="en-US" sz="1250" dirty="0">
                <a:solidFill>
                  <a:srgbClr val="69A5FD"/>
                </a:solidFill>
                <a:latin typeface="Arimo" pitchFamily="34" charset="0"/>
                <a:ea typeface="Arimo" pitchFamily="34" charset="-122"/>
                <a:cs typeface="Arimo" pitchFamily="34" charset="-120"/>
              </a:rPr>
              <a:t>ROZDZIAŁ 7</a:t>
            </a:r>
            <a:endParaRPr lang="en-US" sz="1250" dirty="0"/>
          </a:p>
        </p:txBody>
      </p:sp>
      <p:sp>
        <p:nvSpPr>
          <p:cNvPr id="5" name="Text 2"/>
          <p:cNvSpPr/>
          <p:nvPr/>
        </p:nvSpPr>
        <p:spPr>
          <a:xfrm>
            <a:off x="793790" y="3103364"/>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Prognozowanie kliknięć reklam: studium przypadku</a:t>
            </a:r>
            <a:endParaRPr lang="en-US" sz="3900" dirty="0"/>
          </a:p>
        </p:txBody>
      </p:sp>
      <p:sp>
        <p:nvSpPr>
          <p:cNvPr id="6" name="Text 3"/>
          <p:cNvSpPr/>
          <p:nvPr/>
        </p:nvSpPr>
        <p:spPr>
          <a:xfrm>
            <a:off x="793790" y="464117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Przeanalizujemy kompletny pipeline predykcyjny dla rzeczywistego problemu prognozowania kliknięć reklam, od przygotowania danych po ewaluację modelu i wdrożenie produkcyjne.</a:t>
            </a:r>
            <a:endParaRPr lang="en-US" sz="1550"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spTree>
      <p:nvGrpSpPr>
        <p:cNvPr id="1" name=""/>
        <p:cNvGrpSpPr/>
        <p:nvPr/>
      </p:nvGrpSpPr>
      <p:grpSpPr>
        <a:xfrm>
          <a:off x="0" y="0"/>
          <a:ext cx="0" cy="0"/>
          <a:chOff x="0" y="0"/>
          <a:chExt cx="0" cy="0"/>
        </a:xfrm>
      </p:grpSpPr>
      <p:sp>
        <p:nvSpPr>
          <p:cNvPr id="2" name="Text 0"/>
          <p:cNvSpPr/>
          <p:nvPr/>
        </p:nvSpPr>
        <p:spPr>
          <a:xfrm>
            <a:off x="2401491" y="1026676"/>
            <a:ext cx="6348413" cy="389453"/>
          </a:xfrm>
          <a:prstGeom prst="rect">
            <a:avLst/>
          </a:prstGeom>
          <a:noFill/>
          <a:ln/>
        </p:spPr>
        <p:txBody>
          <a:bodyPr wrap="none" lIns="0" tIns="0" rIns="0" bIns="0" rtlCol="0" anchor="t"/>
          <a:lstStyle/>
          <a:p>
            <a:pPr algn="l" indent="0" marL="0">
              <a:lnSpc>
                <a:spcPts val="3050"/>
              </a:lnSpc>
              <a:buNone/>
            </a:pPr>
            <a:r>
              <a:rPr lang="en-US" sz="2450" b="1" dirty="0">
                <a:solidFill>
                  <a:srgbClr val="FFFFFF"/>
                </a:solidFill>
                <a:latin typeface="Syne Bold" pitchFamily="34" charset="0"/>
                <a:ea typeface="Syne Bold" pitchFamily="34" charset="-122"/>
                <a:cs typeface="Syne Bold" pitchFamily="34" charset="-120"/>
              </a:rPr>
              <a:t>Przygotowanie danych reklamowych</a:t>
            </a:r>
            <a:endParaRPr lang="en-US" sz="2450" dirty="0"/>
          </a:p>
        </p:txBody>
      </p:sp>
      <p:sp>
        <p:nvSpPr>
          <p:cNvPr id="3" name="Text 1"/>
          <p:cNvSpPr/>
          <p:nvPr/>
        </p:nvSpPr>
        <p:spPr>
          <a:xfrm>
            <a:off x="2401491" y="1572578"/>
            <a:ext cx="9827419" cy="324564"/>
          </a:xfrm>
          <a:prstGeom prst="rect">
            <a:avLst/>
          </a:prstGeom>
          <a:noFill/>
          <a:ln/>
        </p:spPr>
        <p:txBody>
          <a:bodyPr wrap="square" lIns="0" tIns="0" rIns="0" bIns="0" rtlCol="0" anchor="t"/>
          <a:lstStyle/>
          <a:p>
            <a:pPr algn="l" indent="0" marL="0">
              <a:lnSpc>
                <a:spcPts val="1250"/>
              </a:lnSpc>
              <a:buNone/>
            </a:pPr>
            <a:r>
              <a:rPr lang="en-US" sz="950" dirty="0">
                <a:solidFill>
                  <a:srgbClr val="D9E1FF"/>
                </a:solidFill>
                <a:latin typeface="Arimo" pitchFamily="34" charset="0"/>
                <a:ea typeface="Arimo" pitchFamily="34" charset="-122"/>
                <a:cs typeface="Arimo" pitchFamily="34" charset="-120"/>
              </a:rPr>
              <a:t>Dane dotyczące kliknięć reklam zazwyczaj zawierają cechy użytkownika, kontekstu czasowego, parametry reklamy oraz informacje o urządzeniu. Kluczowe jest odpowiednie przetworzenie każdego typu zmiennej.</a:t>
            </a:r>
            <a:endParaRPr lang="en-US" sz="950" dirty="0"/>
          </a:p>
        </p:txBody>
      </p:sp>
      <p:sp>
        <p:nvSpPr>
          <p:cNvPr id="4" name="Shape 2"/>
          <p:cNvSpPr/>
          <p:nvPr/>
        </p:nvSpPr>
        <p:spPr>
          <a:xfrm>
            <a:off x="2401491" y="1985129"/>
            <a:ext cx="9827419" cy="5217676"/>
          </a:xfrm>
          <a:prstGeom prst="roundRect">
            <a:avLst>
              <a:gd name="adj" fmla="val 1003"/>
            </a:avLst>
          </a:prstGeom>
          <a:solidFill>
            <a:srgbClr val="231F6B"/>
          </a:solidFill>
          <a:ln/>
        </p:spPr>
      </p:sp>
      <p:sp>
        <p:nvSpPr>
          <p:cNvPr id="5" name="Shape 3"/>
          <p:cNvSpPr/>
          <p:nvPr/>
        </p:nvSpPr>
        <p:spPr>
          <a:xfrm>
            <a:off x="2395299" y="1985129"/>
            <a:ext cx="9839801" cy="5217676"/>
          </a:xfrm>
          <a:prstGeom prst="roundRect">
            <a:avLst>
              <a:gd name="adj" fmla="val 358"/>
            </a:avLst>
          </a:prstGeom>
          <a:solidFill>
            <a:srgbClr val="231F6B"/>
          </a:solidFill>
          <a:ln/>
        </p:spPr>
      </p:sp>
      <p:sp>
        <p:nvSpPr>
          <p:cNvPr id="6" name="Text 4"/>
          <p:cNvSpPr/>
          <p:nvPr/>
        </p:nvSpPr>
        <p:spPr>
          <a:xfrm>
            <a:off x="2519839" y="2078593"/>
            <a:ext cx="9590723" cy="5030748"/>
          </a:xfrm>
          <a:prstGeom prst="rect">
            <a:avLst/>
          </a:prstGeom>
          <a:noFill/>
          <a:ln/>
        </p:spPr>
        <p:txBody>
          <a:bodyPr wrap="square" lIns="0" tIns="0" rIns="0" bIns="0" rtlCol="0" anchor="t"/>
          <a:lstStyle/>
          <a:p>
            <a:pPr algn="l" indent="0" marL="0">
              <a:lnSpc>
                <a:spcPts val="1250"/>
              </a:lnSpc>
              <a:buNone/>
            </a:pPr>
            <a:r>
              <a:rPr lang="en-US" sz="950" dirty="0">
                <a:solidFill>
                  <a:srgbClr val="D9E1FF"/>
                </a:solidFill>
                <a:highlight>
                  <a:srgbClr val="231F6B"/>
                </a:highlight>
                <a:latin typeface="Consolas" pitchFamily="34" charset="0"/>
                <a:ea typeface="Consolas" pitchFamily="34" charset="-122"/>
                <a:cs typeface="Consolas" pitchFamily="34" charset="-120"/>
              </a:rPr>
              <a:t>import pandas as pd
from sklearn.preprocessing import LabelEncoder, StandardScaler
# Wczytanie danych
df = pd.read_csv('ad_clicks.csv')
# Cechy numeryczne
numerical_features = ['age', 'session_duration', 'pages_viewed', 
 'time_of_day', 'days_since_last_visit']
# Cechy kategoryczne
categorical_features = ['device_type', 'browser', 'os', 
 'ad_position', 'ad_category']
# Skalowanie cech numerycznych
scaler = StandardScaler()
df[numerical_features] = scaler.fit_transform(df[numerical_features])
# Kodowanie cech kategorycznych
for col in categorical_features:
 le = LabelEncoder()
 df[col + '_encoded'] = le.fit_transform(df[col])
# Przygotowanie macierzy X i wektora y
feature_cols = numerical_features + [c + '_encoded' for c in categorical_features]
X = df[feature_cols].values
y = df['clicked'].values
print(f"Kształt X: {X.shape}")
print(f"Rozkład klas: {np.bincount(y)}")
</a:t>
            </a:r>
            <a:endParaRPr lang="en-US" sz="950"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spTree>
      <p:nvGrpSpPr>
        <p:cNvPr id="1" name=""/>
        <p:cNvGrpSpPr/>
        <p:nvPr/>
      </p:nvGrpSpPr>
      <p:grpSpPr>
        <a:xfrm>
          <a:off x="0" y="0"/>
          <a:ext cx="0" cy="0"/>
          <a:chOff x="0" y="0"/>
          <a:chExt cx="0" cy="0"/>
        </a:xfrm>
      </p:grpSpPr>
      <p:sp>
        <p:nvSpPr>
          <p:cNvPr id="2" name="Text 0"/>
          <p:cNvSpPr/>
          <p:nvPr/>
        </p:nvSpPr>
        <p:spPr>
          <a:xfrm>
            <a:off x="2561749" y="1063585"/>
            <a:ext cx="4416266" cy="376595"/>
          </a:xfrm>
          <a:prstGeom prst="rect">
            <a:avLst/>
          </a:prstGeom>
          <a:noFill/>
          <a:ln/>
        </p:spPr>
        <p:txBody>
          <a:bodyPr wrap="none" lIns="0" tIns="0" rIns="0" bIns="0" rtlCol="0" anchor="t"/>
          <a:lstStyle/>
          <a:p>
            <a:pPr algn="l" indent="0" marL="0">
              <a:lnSpc>
                <a:spcPts val="2950"/>
              </a:lnSpc>
              <a:buNone/>
            </a:pPr>
            <a:r>
              <a:rPr lang="en-US" sz="2350" b="1" dirty="0">
                <a:solidFill>
                  <a:srgbClr val="FFFFFF"/>
                </a:solidFill>
                <a:latin typeface="Syne Bold" pitchFamily="34" charset="0"/>
                <a:ea typeface="Syne Bold" pitchFamily="34" charset="-122"/>
                <a:cs typeface="Syne Bold" pitchFamily="34" charset="-120"/>
              </a:rPr>
              <a:t>Trening i walidacja modelu</a:t>
            </a:r>
            <a:endParaRPr lang="en-US" sz="2350" dirty="0"/>
          </a:p>
        </p:txBody>
      </p:sp>
      <p:sp>
        <p:nvSpPr>
          <p:cNvPr id="3" name="Shape 1"/>
          <p:cNvSpPr/>
          <p:nvPr/>
        </p:nvSpPr>
        <p:spPr>
          <a:xfrm>
            <a:off x="2561749" y="1632228"/>
            <a:ext cx="4606290" cy="5451396"/>
          </a:xfrm>
          <a:prstGeom prst="roundRect">
            <a:avLst>
              <a:gd name="adj" fmla="val 1099"/>
            </a:avLst>
          </a:prstGeom>
          <a:solidFill>
            <a:srgbClr val="231F6B"/>
          </a:solidFill>
          <a:ln/>
        </p:spPr>
      </p:sp>
      <p:sp>
        <p:nvSpPr>
          <p:cNvPr id="4" name="Shape 2"/>
          <p:cNvSpPr/>
          <p:nvPr/>
        </p:nvSpPr>
        <p:spPr>
          <a:xfrm>
            <a:off x="2555796" y="1632228"/>
            <a:ext cx="4618196" cy="5451396"/>
          </a:xfrm>
          <a:prstGeom prst="roundRect">
            <a:avLst>
              <a:gd name="adj" fmla="val 392"/>
            </a:avLst>
          </a:prstGeom>
          <a:solidFill>
            <a:srgbClr val="231F6B"/>
          </a:solidFill>
          <a:ln/>
        </p:spPr>
      </p:sp>
      <p:sp>
        <p:nvSpPr>
          <p:cNvPr id="5" name="Text 3"/>
          <p:cNvSpPr/>
          <p:nvPr/>
        </p:nvSpPr>
        <p:spPr>
          <a:xfrm>
            <a:off x="2676287" y="1722596"/>
            <a:ext cx="4377214" cy="5270659"/>
          </a:xfrm>
          <a:prstGeom prst="rect">
            <a:avLst/>
          </a:prstGeom>
          <a:noFill/>
          <a:ln/>
        </p:spPr>
        <p:txBody>
          <a:bodyPr wrap="square" lIns="0" tIns="0" rIns="0" bIns="0" rtlCol="0" anchor="t"/>
          <a:lstStyle/>
          <a:p>
            <a:pPr algn="l" indent="0" marL="0">
              <a:lnSpc>
                <a:spcPts val="1200"/>
              </a:lnSpc>
              <a:buNone/>
            </a:pPr>
            <a:r>
              <a:rPr lang="en-US" sz="900" dirty="0">
                <a:solidFill>
                  <a:srgbClr val="D9E1FF"/>
                </a:solidFill>
                <a:highlight>
                  <a:srgbClr val="231F6B"/>
                </a:highlight>
                <a:latin typeface="Consolas" pitchFamily="34" charset="0"/>
                <a:ea typeface="Consolas" pitchFamily="34" charset="-122"/>
                <a:cs typeface="Consolas" pitchFamily="34" charset="-120"/>
              </a:rPr>
              <a:t>from sklearn.model_selection import cross_val_score
from sklearn.metrics import classification_report
# Podział danych
X_train, X_test, y_train, y_test = \
    train_test_split(X, y, test_size=0.2,
                     stratify=y, 
                     random_state=42)
# Model z optymalnymi parametrami
clf = DecisionTreeClassifier(
    max_depth=8,
    min_samples_split=50,
    min_samples_leaf=20,
    criterion='gini',
    class_weight='balanced',
    random_state=42
)
# Cross-validation
cv_scores = cross_val_score(
    clf, X_train, y_train, 
    cv=5, scoring='roc_auc'
)
print(f"CV ROC-AUC: {cv_scores.mean():.3f} "
      f"(+/- {cv_scores.std():.3f})")
# Trening na pełnym zbiorze treningowym
clf.fit(X_train, y_train)
# Ewaluacja
y_pred = clf.predict(X_test)
print(classification_report(y_test, y_pred))
</a:t>
            </a:r>
            <a:endParaRPr lang="en-US" sz="900" dirty="0"/>
          </a:p>
        </p:txBody>
      </p:sp>
      <p:sp>
        <p:nvSpPr>
          <p:cNvPr id="6" name="Text 4"/>
          <p:cNvSpPr/>
          <p:nvPr/>
        </p:nvSpPr>
        <p:spPr>
          <a:xfrm>
            <a:off x="7469743" y="1623179"/>
            <a:ext cx="1506974" cy="188357"/>
          </a:xfrm>
          <a:prstGeom prst="rect">
            <a:avLst/>
          </a:prstGeom>
          <a:noFill/>
          <a:ln/>
        </p:spPr>
        <p:txBody>
          <a:bodyPr wrap="none" lIns="0" tIns="0" rIns="0" bIns="0" rtlCol="0" anchor="t"/>
          <a:lstStyle/>
          <a:p>
            <a:pPr algn="l" indent="0" marL="0">
              <a:lnSpc>
                <a:spcPts val="1450"/>
              </a:lnSpc>
              <a:buNone/>
            </a:pPr>
            <a:r>
              <a:rPr lang="en-US" sz="1150" b="1" dirty="0">
                <a:solidFill>
                  <a:srgbClr val="FFFFFF"/>
                </a:solidFill>
                <a:latin typeface="Syne Bold" pitchFamily="34" charset="0"/>
                <a:ea typeface="Syne Bold" pitchFamily="34" charset="-122"/>
                <a:cs typeface="Syne Bold" pitchFamily="34" charset="-120"/>
              </a:rPr>
              <a:t>Metryki ewaluacji</a:t>
            </a:r>
            <a:endParaRPr lang="en-US" sz="1150" dirty="0"/>
          </a:p>
        </p:txBody>
      </p:sp>
      <p:sp>
        <p:nvSpPr>
          <p:cNvPr id="7" name="Text 5"/>
          <p:cNvSpPr/>
          <p:nvPr/>
        </p:nvSpPr>
        <p:spPr>
          <a:xfrm>
            <a:off x="7469743" y="1884759"/>
            <a:ext cx="4606290" cy="310039"/>
          </a:xfrm>
          <a:prstGeom prst="rect">
            <a:avLst/>
          </a:prstGeom>
          <a:noFill/>
          <a:ln/>
        </p:spPr>
        <p:txBody>
          <a:bodyPr wrap="square" lIns="0" tIns="0" rIns="0" bIns="0" rtlCol="0" anchor="t"/>
          <a:lstStyle/>
          <a:p>
            <a:pPr algn="l" indent="0" marL="0">
              <a:lnSpc>
                <a:spcPts val="1200"/>
              </a:lnSpc>
              <a:buNone/>
            </a:pPr>
            <a:r>
              <a:rPr lang="en-US" sz="900" dirty="0">
                <a:solidFill>
                  <a:srgbClr val="D9E1FF"/>
                </a:solidFill>
                <a:latin typeface="Arimo" pitchFamily="34" charset="0"/>
                <a:ea typeface="Arimo" pitchFamily="34" charset="-122"/>
                <a:cs typeface="Arimo" pitchFamily="34" charset="-120"/>
              </a:rPr>
              <a:t>Dla problemów niezbalansowanych klas, dokładność (accuracy) nie jest wystarczająca. Analizujemy:</a:t>
            </a:r>
            <a:endParaRPr lang="en-US" sz="900" dirty="0"/>
          </a:p>
        </p:txBody>
      </p:sp>
      <p:sp>
        <p:nvSpPr>
          <p:cNvPr id="8" name="Text 6"/>
          <p:cNvSpPr/>
          <p:nvPr/>
        </p:nvSpPr>
        <p:spPr>
          <a:xfrm>
            <a:off x="7469743" y="2260640"/>
            <a:ext cx="4606290" cy="696873"/>
          </a:xfrm>
          <a:prstGeom prst="rect">
            <a:avLst/>
          </a:prstGeom>
          <a:noFill/>
          <a:ln/>
        </p:spPr>
        <p:txBody>
          <a:bodyPr wrap="square" lIns="0" tIns="0" rIns="0" bIns="0" rtlCol="0" anchor="t"/>
          <a:lstStyle/>
          <a:p>
            <a:pPr algn="l" marL="342900" indent="-342900">
              <a:lnSpc>
                <a:spcPts val="1200"/>
              </a:lnSpc>
              <a:buSzPct val="100000"/>
              <a:buChar char="•"/>
            </a:pPr>
            <a:r>
              <a:rPr lang="en-US" sz="900" b="1" dirty="0">
                <a:solidFill>
                  <a:srgbClr val="D9E1FF"/>
                </a:solidFill>
                <a:latin typeface="Arimo" pitchFamily="34" charset="0"/>
                <a:ea typeface="Arimo" pitchFamily="34" charset="-122"/>
                <a:cs typeface="Arimo" pitchFamily="34" charset="-120"/>
              </a:rPr>
              <a:t>ROC-AUC:</a:t>
            </a:r>
            <a:pPr algn="l" indent="0" marL="0">
              <a:lnSpc>
                <a:spcPts val="1200"/>
              </a:lnSpc>
              <a:buNone/>
            </a:pPr>
            <a:r>
              <a:rPr lang="en-US" sz="900" dirty="0">
                <a:solidFill>
                  <a:srgbClr val="D9E1FF"/>
                </a:solidFill>
                <a:latin typeface="Arimo" pitchFamily="34" charset="0"/>
                <a:ea typeface="Arimo" pitchFamily="34" charset="-122"/>
                <a:cs typeface="Arimo" pitchFamily="34" charset="-120"/>
              </a:rPr>
              <a:t> Zdolność separacji klas</a:t>
            </a:r>
            <a:endParaRPr lang="en-US" sz="900" dirty="0"/>
          </a:p>
          <a:p>
            <a:pPr algn="l" marL="342900" indent="-342900">
              <a:lnSpc>
                <a:spcPts val="1200"/>
              </a:lnSpc>
              <a:buSzPct val="100000"/>
              <a:buChar char="•"/>
            </a:pPr>
            <a:r>
              <a:rPr lang="en-US" sz="900" b="1" dirty="0">
                <a:solidFill>
                  <a:srgbClr val="D9E1FF"/>
                </a:solidFill>
                <a:latin typeface="Arimo" pitchFamily="34" charset="0"/>
                <a:ea typeface="Arimo" pitchFamily="34" charset="-122"/>
                <a:cs typeface="Arimo" pitchFamily="34" charset="-120"/>
              </a:rPr>
              <a:t>Precision:</a:t>
            </a:r>
            <a:pPr algn="l" indent="0" marL="0">
              <a:lnSpc>
                <a:spcPts val="1200"/>
              </a:lnSpc>
              <a:buNone/>
            </a:pPr>
            <a:r>
              <a:rPr lang="en-US" sz="900" dirty="0">
                <a:solidFill>
                  <a:srgbClr val="D9E1FF"/>
                </a:solidFill>
                <a:latin typeface="Arimo" pitchFamily="34" charset="0"/>
                <a:ea typeface="Arimo" pitchFamily="34" charset="-122"/>
                <a:cs typeface="Arimo" pitchFamily="34" charset="-120"/>
              </a:rPr>
              <a:t> Jakość pozytywnych predykcji</a:t>
            </a:r>
            <a:endParaRPr lang="en-US" sz="900" dirty="0"/>
          </a:p>
          <a:p>
            <a:pPr algn="l" marL="342900" indent="-342900">
              <a:lnSpc>
                <a:spcPts val="1200"/>
              </a:lnSpc>
              <a:buSzPct val="100000"/>
              <a:buChar char="•"/>
            </a:pPr>
            <a:r>
              <a:rPr lang="en-US" sz="900" b="1" dirty="0">
                <a:solidFill>
                  <a:srgbClr val="D9E1FF"/>
                </a:solidFill>
                <a:latin typeface="Arimo" pitchFamily="34" charset="0"/>
                <a:ea typeface="Arimo" pitchFamily="34" charset="-122"/>
                <a:cs typeface="Arimo" pitchFamily="34" charset="-120"/>
              </a:rPr>
              <a:t>Recall:</a:t>
            </a:r>
            <a:pPr algn="l" indent="0" marL="0">
              <a:lnSpc>
                <a:spcPts val="1200"/>
              </a:lnSpc>
              <a:buNone/>
            </a:pPr>
            <a:r>
              <a:rPr lang="en-US" sz="900" dirty="0">
                <a:solidFill>
                  <a:srgbClr val="D9E1FF"/>
                </a:solidFill>
                <a:latin typeface="Arimo" pitchFamily="34" charset="0"/>
                <a:ea typeface="Arimo" pitchFamily="34" charset="-122"/>
                <a:cs typeface="Arimo" pitchFamily="34" charset="-120"/>
              </a:rPr>
              <a:t> Pokrycie klasy pozytywnej</a:t>
            </a:r>
            <a:endParaRPr lang="en-US" sz="900" dirty="0"/>
          </a:p>
          <a:p>
            <a:pPr algn="l" marL="342900" indent="-342900">
              <a:lnSpc>
                <a:spcPts val="1200"/>
              </a:lnSpc>
              <a:buSzPct val="100000"/>
              <a:buChar char="•"/>
            </a:pPr>
            <a:r>
              <a:rPr lang="en-US" sz="900" b="1" dirty="0">
                <a:solidFill>
                  <a:srgbClr val="D9E1FF"/>
                </a:solidFill>
                <a:latin typeface="Arimo" pitchFamily="34" charset="0"/>
                <a:ea typeface="Arimo" pitchFamily="34" charset="-122"/>
                <a:cs typeface="Arimo" pitchFamily="34" charset="-120"/>
              </a:rPr>
              <a:t>F1-score:</a:t>
            </a:r>
            <a:pPr algn="l" indent="0" marL="0">
              <a:lnSpc>
                <a:spcPts val="1200"/>
              </a:lnSpc>
              <a:buNone/>
            </a:pPr>
            <a:r>
              <a:rPr lang="en-US" sz="900" dirty="0">
                <a:solidFill>
                  <a:srgbClr val="D9E1FF"/>
                </a:solidFill>
                <a:latin typeface="Arimo" pitchFamily="34" charset="0"/>
                <a:ea typeface="Arimo" pitchFamily="34" charset="-122"/>
                <a:cs typeface="Arimo" pitchFamily="34" charset="-120"/>
              </a:rPr>
              <a:t> Średnia harmoniczna precision i recall</a:t>
            </a:r>
            <a:endParaRPr lang="en-US" sz="900"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spTree>
      <p:nvGrpSpPr>
        <p:cNvPr id="1" name=""/>
        <p:cNvGrpSpPr/>
        <p:nvPr/>
      </p:nvGrpSpPr>
      <p:grpSpPr>
        <a:xfrm>
          <a:off x="0" y="0"/>
          <a:ext cx="0" cy="0"/>
          <a:chOff x="0" y="0"/>
          <a:chExt cx="0" cy="0"/>
        </a:xfrm>
      </p:grpSpPr>
      <p:sp>
        <p:nvSpPr>
          <p:cNvPr id="2" name="Text 0"/>
          <p:cNvSpPr/>
          <p:nvPr/>
        </p:nvSpPr>
        <p:spPr>
          <a:xfrm>
            <a:off x="793790" y="2143958"/>
            <a:ext cx="11512868"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Wyniki eksperymentu: metryki wydajności</a:t>
            </a:r>
            <a:endParaRPr lang="en-US" sz="3900" dirty="0"/>
          </a:p>
        </p:txBody>
      </p:sp>
      <p:sp>
        <p:nvSpPr>
          <p:cNvPr id="3" name="Text 1"/>
          <p:cNvSpPr/>
          <p:nvPr/>
        </p:nvSpPr>
        <p:spPr>
          <a:xfrm>
            <a:off x="793790" y="3260050"/>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D9E1FF"/>
                </a:solidFill>
                <a:latin typeface="Syne Bold" pitchFamily="34" charset="0"/>
                <a:ea typeface="Syne Bold" pitchFamily="34" charset="-122"/>
                <a:cs typeface="Syne Bold" pitchFamily="34" charset="-120"/>
              </a:rPr>
              <a:t>0.847</a:t>
            </a:r>
            <a:endParaRPr lang="en-US" sz="5150" dirty="0"/>
          </a:p>
        </p:txBody>
      </p:sp>
      <p:sp>
        <p:nvSpPr>
          <p:cNvPr id="4" name="Text 2"/>
          <p:cNvSpPr/>
          <p:nvPr/>
        </p:nvSpPr>
        <p:spPr>
          <a:xfrm>
            <a:off x="1090613" y="4163020"/>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ROC-AUC Score</a:t>
            </a:r>
            <a:endParaRPr lang="en-US" sz="1950" dirty="0"/>
          </a:p>
        </p:txBody>
      </p:sp>
      <p:sp>
        <p:nvSpPr>
          <p:cNvPr id="5" name="Text 3"/>
          <p:cNvSpPr/>
          <p:nvPr/>
        </p:nvSpPr>
        <p:spPr>
          <a:xfrm>
            <a:off x="793790" y="4592241"/>
            <a:ext cx="3074670" cy="635079"/>
          </a:xfrm>
          <a:prstGeom prst="rect">
            <a:avLst/>
          </a:prstGeom>
          <a:noFill/>
          <a:ln/>
        </p:spPr>
        <p:txBody>
          <a:bodyPr wrap="square" lIns="0" tIns="0" rIns="0" bIns="0" rtlCol="0" anchor="t"/>
          <a:lstStyle/>
          <a:p>
            <a:pPr algn="ctr" indent="0" marL="0">
              <a:lnSpc>
                <a:spcPts val="2500"/>
              </a:lnSpc>
              <a:buNone/>
            </a:pPr>
            <a:r>
              <a:rPr lang="en-US" sz="1550" dirty="0">
                <a:solidFill>
                  <a:srgbClr val="D9E1FF"/>
                </a:solidFill>
                <a:latin typeface="Arimo" pitchFamily="34" charset="0"/>
                <a:ea typeface="Arimo" pitchFamily="34" charset="-122"/>
                <a:cs typeface="Arimo" pitchFamily="34" charset="-120"/>
              </a:rPr>
              <a:t>Wysoka zdolność modelu do separacji kliknięć od nie-kliknięć</a:t>
            </a:r>
            <a:endParaRPr lang="en-US" sz="1550" dirty="0"/>
          </a:p>
        </p:txBody>
      </p:sp>
      <p:sp>
        <p:nvSpPr>
          <p:cNvPr id="6" name="Text 4"/>
          <p:cNvSpPr/>
          <p:nvPr/>
        </p:nvSpPr>
        <p:spPr>
          <a:xfrm>
            <a:off x="4116467" y="3260050"/>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D9E1FF"/>
                </a:solidFill>
                <a:latin typeface="Syne Bold" pitchFamily="34" charset="0"/>
                <a:ea typeface="Syne Bold" pitchFamily="34" charset="-122"/>
                <a:cs typeface="Syne Bold" pitchFamily="34" charset="-120"/>
              </a:rPr>
              <a:t>0.723</a:t>
            </a:r>
            <a:endParaRPr lang="en-US" sz="5150" dirty="0"/>
          </a:p>
        </p:txBody>
      </p:sp>
      <p:sp>
        <p:nvSpPr>
          <p:cNvPr id="7" name="Text 5"/>
          <p:cNvSpPr/>
          <p:nvPr/>
        </p:nvSpPr>
        <p:spPr>
          <a:xfrm>
            <a:off x="4413290" y="4163020"/>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Precision</a:t>
            </a:r>
            <a:endParaRPr lang="en-US" sz="1950" dirty="0"/>
          </a:p>
        </p:txBody>
      </p:sp>
      <p:sp>
        <p:nvSpPr>
          <p:cNvPr id="8" name="Text 6"/>
          <p:cNvSpPr/>
          <p:nvPr/>
        </p:nvSpPr>
        <p:spPr>
          <a:xfrm>
            <a:off x="4116467" y="4592241"/>
            <a:ext cx="3074670" cy="635079"/>
          </a:xfrm>
          <a:prstGeom prst="rect">
            <a:avLst/>
          </a:prstGeom>
          <a:noFill/>
          <a:ln/>
        </p:spPr>
        <p:txBody>
          <a:bodyPr wrap="square" lIns="0" tIns="0" rIns="0" bIns="0" rtlCol="0" anchor="t"/>
          <a:lstStyle/>
          <a:p>
            <a:pPr algn="ctr" indent="0" marL="0">
              <a:lnSpc>
                <a:spcPts val="2500"/>
              </a:lnSpc>
              <a:buNone/>
            </a:pPr>
            <a:r>
              <a:rPr lang="en-US" sz="1550" dirty="0">
                <a:solidFill>
                  <a:srgbClr val="D9E1FF"/>
                </a:solidFill>
                <a:latin typeface="Arimo" pitchFamily="34" charset="0"/>
                <a:ea typeface="Arimo" pitchFamily="34" charset="-122"/>
                <a:cs typeface="Arimo" pitchFamily="34" charset="-120"/>
              </a:rPr>
              <a:t>72% przewidywanych kliknięć to prawdziwe kliknięcia</a:t>
            </a:r>
            <a:endParaRPr lang="en-US" sz="1550" dirty="0"/>
          </a:p>
        </p:txBody>
      </p:sp>
      <p:sp>
        <p:nvSpPr>
          <p:cNvPr id="9" name="Text 7"/>
          <p:cNvSpPr/>
          <p:nvPr/>
        </p:nvSpPr>
        <p:spPr>
          <a:xfrm>
            <a:off x="7439144" y="3260050"/>
            <a:ext cx="3074670" cy="654963"/>
          </a:xfrm>
          <a:prstGeom prst="rect">
            <a:avLst/>
          </a:prstGeom>
          <a:noFill/>
          <a:ln/>
        </p:spPr>
        <p:txBody>
          <a:bodyPr wrap="none" lIns="0" tIns="0" rIns="0" bIns="0" rtlCol="0" anchor="t"/>
          <a:lstStyle/>
          <a:p>
            <a:pPr algn="ctr" indent="0" marL="0">
              <a:lnSpc>
                <a:spcPts val="5150"/>
              </a:lnSpc>
              <a:buNone/>
            </a:pPr>
            <a:r>
              <a:rPr lang="en-US" sz="5150" b="1" dirty="0">
                <a:solidFill>
                  <a:srgbClr val="D9E1FF"/>
                </a:solidFill>
                <a:latin typeface="Syne Bold" pitchFamily="34" charset="0"/>
                <a:ea typeface="Syne Bold" pitchFamily="34" charset="-122"/>
                <a:cs typeface="Syne Bold" pitchFamily="34" charset="-120"/>
              </a:rPr>
              <a:t>0.681</a:t>
            </a:r>
            <a:endParaRPr lang="en-US" sz="5150" dirty="0"/>
          </a:p>
        </p:txBody>
      </p:sp>
      <p:sp>
        <p:nvSpPr>
          <p:cNvPr id="10" name="Text 8"/>
          <p:cNvSpPr/>
          <p:nvPr/>
        </p:nvSpPr>
        <p:spPr>
          <a:xfrm>
            <a:off x="7735967" y="4163020"/>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Recall</a:t>
            </a:r>
            <a:endParaRPr lang="en-US" sz="1950" dirty="0"/>
          </a:p>
        </p:txBody>
      </p:sp>
      <p:sp>
        <p:nvSpPr>
          <p:cNvPr id="11" name="Text 9"/>
          <p:cNvSpPr/>
          <p:nvPr/>
        </p:nvSpPr>
        <p:spPr>
          <a:xfrm>
            <a:off x="7439144" y="4592241"/>
            <a:ext cx="3074670" cy="635079"/>
          </a:xfrm>
          <a:prstGeom prst="rect">
            <a:avLst/>
          </a:prstGeom>
          <a:noFill/>
          <a:ln/>
        </p:spPr>
        <p:txBody>
          <a:bodyPr wrap="square" lIns="0" tIns="0" rIns="0" bIns="0" rtlCol="0" anchor="t"/>
          <a:lstStyle/>
          <a:p>
            <a:pPr algn="ctr" indent="0" marL="0">
              <a:lnSpc>
                <a:spcPts val="2500"/>
              </a:lnSpc>
              <a:buNone/>
            </a:pPr>
            <a:r>
              <a:rPr lang="en-US" sz="1550" dirty="0">
                <a:solidFill>
                  <a:srgbClr val="D9E1FF"/>
                </a:solidFill>
                <a:latin typeface="Arimo" pitchFamily="34" charset="0"/>
                <a:ea typeface="Arimo" pitchFamily="34" charset="-122"/>
                <a:cs typeface="Arimo" pitchFamily="34" charset="-120"/>
              </a:rPr>
              <a:t>Model identyfikuje 68% wszystkich rzeczywistych kliknięć</a:t>
            </a:r>
            <a:endParaRPr lang="en-US" sz="1550" dirty="0"/>
          </a:p>
        </p:txBody>
      </p:sp>
      <p:sp>
        <p:nvSpPr>
          <p:cNvPr id="12" name="Text 10"/>
          <p:cNvSpPr/>
          <p:nvPr/>
        </p:nvSpPr>
        <p:spPr>
          <a:xfrm>
            <a:off x="10761821" y="3260050"/>
            <a:ext cx="3074789" cy="654963"/>
          </a:xfrm>
          <a:prstGeom prst="rect">
            <a:avLst/>
          </a:prstGeom>
          <a:noFill/>
          <a:ln/>
        </p:spPr>
        <p:txBody>
          <a:bodyPr wrap="none" lIns="0" tIns="0" rIns="0" bIns="0" rtlCol="0" anchor="t"/>
          <a:lstStyle/>
          <a:p>
            <a:pPr algn="ctr" indent="0" marL="0">
              <a:lnSpc>
                <a:spcPts val="5150"/>
              </a:lnSpc>
              <a:buNone/>
            </a:pPr>
            <a:r>
              <a:rPr lang="en-US" sz="5150" b="1" dirty="0">
                <a:solidFill>
                  <a:srgbClr val="D9E1FF"/>
                </a:solidFill>
                <a:latin typeface="Syne Bold" pitchFamily="34" charset="0"/>
                <a:ea typeface="Syne Bold" pitchFamily="34" charset="-122"/>
                <a:cs typeface="Syne Bold" pitchFamily="34" charset="-120"/>
              </a:rPr>
              <a:t>0.701</a:t>
            </a:r>
            <a:endParaRPr lang="en-US" sz="5150" dirty="0"/>
          </a:p>
        </p:txBody>
      </p:sp>
      <p:sp>
        <p:nvSpPr>
          <p:cNvPr id="13" name="Text 11"/>
          <p:cNvSpPr/>
          <p:nvPr/>
        </p:nvSpPr>
        <p:spPr>
          <a:xfrm>
            <a:off x="11058763" y="4163020"/>
            <a:ext cx="2480905" cy="310158"/>
          </a:xfrm>
          <a:prstGeom prst="rect">
            <a:avLst/>
          </a:prstGeom>
          <a:noFill/>
          <a:ln/>
        </p:spPr>
        <p:txBody>
          <a:bodyPr wrap="none" lIns="0" tIns="0" rIns="0" bIns="0" rtlCol="0" anchor="t"/>
          <a:lstStyle/>
          <a:p>
            <a:pPr algn="ctr"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F1-Score</a:t>
            </a:r>
            <a:endParaRPr lang="en-US" sz="1950" dirty="0"/>
          </a:p>
        </p:txBody>
      </p:sp>
      <p:sp>
        <p:nvSpPr>
          <p:cNvPr id="14" name="Text 12"/>
          <p:cNvSpPr/>
          <p:nvPr/>
        </p:nvSpPr>
        <p:spPr>
          <a:xfrm>
            <a:off x="10761821" y="4592241"/>
            <a:ext cx="3074789" cy="635079"/>
          </a:xfrm>
          <a:prstGeom prst="rect">
            <a:avLst/>
          </a:prstGeom>
          <a:noFill/>
          <a:ln/>
        </p:spPr>
        <p:txBody>
          <a:bodyPr wrap="square" lIns="0" tIns="0" rIns="0" bIns="0" rtlCol="0" anchor="t"/>
          <a:lstStyle/>
          <a:p>
            <a:pPr algn="ctr" indent="0" marL="0">
              <a:lnSpc>
                <a:spcPts val="2500"/>
              </a:lnSpc>
              <a:buNone/>
            </a:pPr>
            <a:r>
              <a:rPr lang="en-US" sz="1550" dirty="0">
                <a:solidFill>
                  <a:srgbClr val="D9E1FF"/>
                </a:solidFill>
                <a:latin typeface="Arimo" pitchFamily="34" charset="0"/>
                <a:ea typeface="Arimo" pitchFamily="34" charset="-122"/>
                <a:cs typeface="Arimo" pitchFamily="34" charset="-120"/>
              </a:rPr>
              <a:t>Zbalansowana miara łącząca precision i recall</a:t>
            </a:r>
            <a:endParaRPr lang="en-US" sz="1550" dirty="0"/>
          </a:p>
        </p:txBody>
      </p:sp>
      <p:sp>
        <p:nvSpPr>
          <p:cNvPr id="15" name="Text 13"/>
          <p:cNvSpPr/>
          <p:nvPr/>
        </p:nvSpPr>
        <p:spPr>
          <a:xfrm>
            <a:off x="793790" y="545056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Wyniki pokazują, że model drzewa decyzyjnego skutecznie przewiduje kliknięcia reklam, oferując dobry kompromis między precision a recall. ROC-AUC powyżej 0.8 wskazuje na silną zdolność predykcyjną.</a:t>
            </a:r>
            <a:endParaRPr lang="en-US" sz="155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280190" y="2635687"/>
            <a:ext cx="1170623" cy="388382"/>
          </a:xfrm>
          <a:prstGeom prst="roundRect">
            <a:avLst>
              <a:gd name="adj" fmla="val 17171"/>
            </a:avLst>
          </a:prstGeom>
          <a:noFill/>
          <a:ln w="7620">
            <a:solidFill>
              <a:srgbClr val="69A5FD"/>
            </a:solidFill>
            <a:prstDash val="solid"/>
          </a:ln>
        </p:spPr>
      </p:sp>
      <p:sp>
        <p:nvSpPr>
          <p:cNvPr id="4" name="Text 1"/>
          <p:cNvSpPr/>
          <p:nvPr/>
        </p:nvSpPr>
        <p:spPr>
          <a:xfrm>
            <a:off x="6406872" y="2702838"/>
            <a:ext cx="917258" cy="254079"/>
          </a:xfrm>
          <a:prstGeom prst="rect">
            <a:avLst/>
          </a:prstGeom>
          <a:noFill/>
          <a:ln/>
        </p:spPr>
        <p:txBody>
          <a:bodyPr wrap="none" lIns="0" tIns="0" rIns="0" bIns="0" rtlCol="0" anchor="t"/>
          <a:lstStyle/>
          <a:p>
            <a:pPr algn="l" indent="0" marL="0">
              <a:lnSpc>
                <a:spcPts val="2000"/>
              </a:lnSpc>
              <a:buNone/>
            </a:pPr>
            <a:r>
              <a:rPr lang="en-US" sz="1250" dirty="0">
                <a:solidFill>
                  <a:srgbClr val="69A5FD"/>
                </a:solidFill>
                <a:latin typeface="Arimo" pitchFamily="34" charset="0"/>
                <a:ea typeface="Arimo" pitchFamily="34" charset="-122"/>
                <a:cs typeface="Arimo" pitchFamily="34" charset="-120"/>
              </a:rPr>
              <a:t>ROZDZIAŁ 8</a:t>
            </a:r>
            <a:endParaRPr lang="en-US" sz="1250" dirty="0"/>
          </a:p>
        </p:txBody>
      </p:sp>
      <p:sp>
        <p:nvSpPr>
          <p:cNvPr id="5" name="Text 2"/>
          <p:cNvSpPr/>
          <p:nvPr/>
        </p:nvSpPr>
        <p:spPr>
          <a:xfrm>
            <a:off x="6280190" y="3103364"/>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Las losowy: gromadzenie drzew decyzyjnych</a:t>
            </a:r>
            <a:endParaRPr lang="en-US" sz="3900" dirty="0"/>
          </a:p>
        </p:txBody>
      </p:sp>
      <p:sp>
        <p:nvSpPr>
          <p:cNvPr id="6" name="Text 3"/>
          <p:cNvSpPr/>
          <p:nvPr/>
        </p:nvSpPr>
        <p:spPr>
          <a:xfrm>
            <a:off x="6280190" y="464117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Pojedyncze drzewo decyzyjne jest podatne na przeuczenie i wysoką wariancję. Las losowy (Random Forest) rozwiązuje te problemy poprzez gromadzenie wielu drzew trenowanych na różnych podzbiorach danych i cech, agregując ich predykcje.</a:t>
            </a:r>
            <a:endParaRPr lang="en-US" sz="15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Shape 0"/>
          <p:cNvSpPr/>
          <p:nvPr/>
        </p:nvSpPr>
        <p:spPr>
          <a:xfrm>
            <a:off x="6280190" y="2166938"/>
            <a:ext cx="1170623" cy="388382"/>
          </a:xfrm>
          <a:prstGeom prst="roundRect">
            <a:avLst>
              <a:gd name="adj" fmla="val 17171"/>
            </a:avLst>
          </a:prstGeom>
          <a:noFill/>
          <a:ln w="7620">
            <a:solidFill>
              <a:srgbClr val="69A5FD"/>
            </a:solidFill>
            <a:prstDash val="solid"/>
          </a:ln>
        </p:spPr>
      </p:sp>
      <p:sp>
        <p:nvSpPr>
          <p:cNvPr id="4" name="Text 1"/>
          <p:cNvSpPr/>
          <p:nvPr/>
        </p:nvSpPr>
        <p:spPr>
          <a:xfrm>
            <a:off x="6406872" y="2234089"/>
            <a:ext cx="917258" cy="254079"/>
          </a:xfrm>
          <a:prstGeom prst="rect">
            <a:avLst/>
          </a:prstGeom>
          <a:noFill/>
          <a:ln/>
        </p:spPr>
        <p:txBody>
          <a:bodyPr wrap="none" lIns="0" tIns="0" rIns="0" bIns="0" rtlCol="0" anchor="t"/>
          <a:lstStyle/>
          <a:p>
            <a:pPr algn="l" indent="0" marL="0">
              <a:lnSpc>
                <a:spcPts val="2000"/>
              </a:lnSpc>
              <a:buNone/>
            </a:pPr>
            <a:r>
              <a:rPr lang="en-US" sz="1250" dirty="0">
                <a:solidFill>
                  <a:srgbClr val="69A5FD"/>
                </a:solidFill>
                <a:latin typeface="Arimo" pitchFamily="34" charset="0"/>
                <a:ea typeface="Arimo" pitchFamily="34" charset="-122"/>
                <a:cs typeface="Arimo" pitchFamily="34" charset="-120"/>
              </a:rPr>
              <a:t>ROZDZIAŁ 1</a:t>
            </a:r>
            <a:endParaRPr lang="en-US" sz="1250" dirty="0"/>
          </a:p>
        </p:txBody>
      </p:sp>
      <p:sp>
        <p:nvSpPr>
          <p:cNvPr id="5" name="Text 2"/>
          <p:cNvSpPr/>
          <p:nvPr/>
        </p:nvSpPr>
        <p:spPr>
          <a:xfrm>
            <a:off x="6280190" y="2634615"/>
            <a:ext cx="7556421" cy="1860233"/>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Typy danych w modelowaniu predykcyjnym</a:t>
            </a:r>
            <a:endParaRPr lang="en-US" sz="3900" dirty="0"/>
          </a:p>
        </p:txBody>
      </p:sp>
      <p:sp>
        <p:nvSpPr>
          <p:cNvPr id="6" name="Text 3"/>
          <p:cNvSpPr/>
          <p:nvPr/>
        </p:nvSpPr>
        <p:spPr>
          <a:xfrm>
            <a:off x="6280190" y="4792504"/>
            <a:ext cx="7556421" cy="127015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Zrozumienie różnych typów danych jest fundamentem skutecznego modelowania. W kontekście prognozowania kliknięć reklam spotykamy się z dwoma głównymi kategoriami zmiennych, z których każda wymaga odmiennego podejścia w przetwarzaniu i analizie.</a:t>
            </a:r>
            <a:endParaRPr lang="en-US" sz="155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spTree>
      <p:nvGrpSpPr>
        <p:cNvPr id="1" name=""/>
        <p:cNvGrpSpPr/>
        <p:nvPr/>
      </p:nvGrpSpPr>
      <p:grpSpPr>
        <a:xfrm>
          <a:off x="0" y="0"/>
          <a:ext cx="0" cy="0"/>
          <a:chOff x="0" y="0"/>
          <a:chExt cx="0" cy="0"/>
        </a:xfrm>
      </p:grpSpPr>
      <p:sp>
        <p:nvSpPr>
          <p:cNvPr id="2" name="Text 0"/>
          <p:cNvSpPr/>
          <p:nvPr/>
        </p:nvSpPr>
        <p:spPr>
          <a:xfrm>
            <a:off x="793790" y="671751"/>
            <a:ext cx="9853732"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Mechanizm działania lasu losowego</a:t>
            </a:r>
            <a:endParaRPr lang="en-US" sz="3900" dirty="0"/>
          </a:p>
        </p:txBody>
      </p:sp>
      <p:pic>
        <p:nvPicPr>
          <p:cNvPr id="3" name="Image 0" descr="preencoded.png">    </p:cNvPr>
          <p:cNvPicPr>
            <a:picLocks noChangeAspect="1"/>
          </p:cNvPicPr>
          <p:nvPr/>
        </p:nvPicPr>
        <p:blipFill>
          <a:blip r:embed="rId1"/>
          <a:stretch>
            <a:fillRect/>
          </a:stretch>
        </p:blipFill>
        <p:spPr>
          <a:xfrm>
            <a:off x="793790" y="1688663"/>
            <a:ext cx="13042821" cy="5869186"/>
          </a:xfrm>
          <a:prstGeom prst="rect">
            <a:avLst/>
          </a:prstGeom>
        </p:spPr>
      </p:pic>
      <p:sp>
        <p:nvSpPr>
          <p:cNvPr id="4" name="Text 1"/>
          <p:cNvSpPr/>
          <p:nvPr/>
        </p:nvSpPr>
        <p:spPr>
          <a:xfrm>
            <a:off x="3285229" y="1791343"/>
            <a:ext cx="2282461" cy="352716"/>
          </a:xfrm>
          <a:prstGeom prst="rect">
            <a:avLst/>
          </a:prstGeom>
          <a:noFill/>
          <a:ln/>
        </p:spPr>
        <p:txBody>
          <a:bodyPr wrap="none" lIns="0" tIns="0" rIns="0" bIns="0" rtlCol="0" anchor="t"/>
          <a:lstStyle/>
          <a:p>
            <a:pPr algn="ctr"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Bootstrap</a:t>
            </a:r>
            <a:endParaRPr lang="en-US" sz="2200" dirty="0"/>
          </a:p>
        </p:txBody>
      </p:sp>
      <p:sp>
        <p:nvSpPr>
          <p:cNvPr id="5" name="Text 2"/>
          <p:cNvSpPr/>
          <p:nvPr/>
        </p:nvSpPr>
        <p:spPr>
          <a:xfrm>
            <a:off x="3285229" y="2244386"/>
            <a:ext cx="2282461" cy="846517"/>
          </a:xfrm>
          <a:prstGeom prst="rect">
            <a:avLst/>
          </a:prstGeom>
          <a:noFill/>
          <a:ln/>
        </p:spPr>
        <p:txBody>
          <a:bodyPr wrap="square" lIns="0" tIns="0" rIns="0" bIns="0" rtlCol="0" anchor="t"/>
          <a:lstStyle/>
          <a:p>
            <a:pPr algn="ctr" indent="0" marL="0">
              <a:lnSpc>
                <a:spcPts val="2200"/>
              </a:lnSpc>
              <a:buNone/>
            </a:pPr>
            <a:r>
              <a:rPr lang="en-US" sz="1750" dirty="0">
                <a:solidFill>
                  <a:srgbClr val="D9E1FF"/>
                </a:solidFill>
                <a:latin typeface="Arimo" pitchFamily="34" charset="0"/>
                <a:ea typeface="Arimo" pitchFamily="34" charset="-122"/>
                <a:cs typeface="Arimo" pitchFamily="34" charset="-120"/>
              </a:rPr>
              <a:t>Losowanie ze zwracaniem tworzy zbiory</a:t>
            </a:r>
            <a:endParaRPr lang="en-US" sz="1750" dirty="0"/>
          </a:p>
        </p:txBody>
      </p:sp>
      <p:pic>
        <p:nvPicPr>
          <p:cNvPr id="6"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9951" y="3531406"/>
            <a:ext cx="505559" cy="505559"/>
          </a:xfrm>
          <a:prstGeom prst="rect">
            <a:avLst/>
          </a:prstGeom>
        </p:spPr>
      </p:pic>
      <p:sp>
        <p:nvSpPr>
          <p:cNvPr id="7" name="Text 3"/>
          <p:cNvSpPr/>
          <p:nvPr/>
        </p:nvSpPr>
        <p:spPr>
          <a:xfrm>
            <a:off x="6169658" y="6157961"/>
            <a:ext cx="2295003" cy="705431"/>
          </a:xfrm>
          <a:prstGeom prst="rect">
            <a:avLst/>
          </a:prstGeom>
          <a:noFill/>
          <a:ln/>
        </p:spPr>
        <p:txBody>
          <a:bodyPr wrap="square" lIns="0" tIns="0" rIns="0" bIns="0" rtlCol="0" anchor="t"/>
          <a:lstStyle/>
          <a:p>
            <a:pPr algn="ctr"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Losowy wybór cech</a:t>
            </a:r>
            <a:endParaRPr lang="en-US" sz="2200" dirty="0"/>
          </a:p>
        </p:txBody>
      </p:sp>
      <p:sp>
        <p:nvSpPr>
          <p:cNvPr id="8" name="Text 4"/>
          <p:cNvSpPr/>
          <p:nvPr/>
        </p:nvSpPr>
        <p:spPr>
          <a:xfrm>
            <a:off x="6169658" y="6963720"/>
            <a:ext cx="2295003" cy="564345"/>
          </a:xfrm>
          <a:prstGeom prst="rect">
            <a:avLst/>
          </a:prstGeom>
          <a:noFill/>
          <a:ln/>
        </p:spPr>
        <p:txBody>
          <a:bodyPr wrap="square" lIns="0" tIns="0" rIns="0" bIns="0" rtlCol="0" anchor="t"/>
          <a:lstStyle/>
          <a:p>
            <a:pPr algn="ctr" indent="0" marL="0">
              <a:lnSpc>
                <a:spcPts val="2200"/>
              </a:lnSpc>
              <a:buNone/>
            </a:pPr>
            <a:r>
              <a:rPr lang="en-US" sz="1750" dirty="0">
                <a:solidFill>
                  <a:srgbClr val="D9E1FF"/>
                </a:solidFill>
                <a:latin typeface="Arimo" pitchFamily="34" charset="0"/>
                <a:ea typeface="Arimo" pitchFamily="34" charset="-122"/>
                <a:cs typeface="Arimo" pitchFamily="34" charset="-120"/>
              </a:rPr>
              <a:t>Każde drzewo trenuje na podzbiorze cech</a:t>
            </a:r>
            <a:endParaRPr lang="en-US" sz="1750" dirty="0"/>
          </a:p>
        </p:txBody>
      </p:sp>
      <p:pic>
        <p:nvPicPr>
          <p:cNvPr id="9"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064380" y="5374932"/>
            <a:ext cx="505559" cy="505559"/>
          </a:xfrm>
          <a:prstGeom prst="rect">
            <a:avLst/>
          </a:prstGeom>
        </p:spPr>
      </p:pic>
      <p:sp>
        <p:nvSpPr>
          <p:cNvPr id="10" name="Text 5"/>
          <p:cNvSpPr/>
          <p:nvPr/>
        </p:nvSpPr>
        <p:spPr>
          <a:xfrm>
            <a:off x="8966300" y="1571092"/>
            <a:ext cx="2282462" cy="705431"/>
          </a:xfrm>
          <a:prstGeom prst="rect">
            <a:avLst/>
          </a:prstGeom>
          <a:noFill/>
          <a:ln/>
        </p:spPr>
        <p:txBody>
          <a:bodyPr wrap="square" lIns="0" tIns="0" rIns="0" bIns="0" rtlCol="0" anchor="t"/>
          <a:lstStyle/>
          <a:p>
            <a:pPr algn="ctr" indent="0" marL="0">
              <a:lnSpc>
                <a:spcPts val="2750"/>
              </a:lnSpc>
              <a:buNone/>
            </a:pPr>
            <a:r>
              <a:rPr lang="en-US" sz="2200" b="1" dirty="0">
                <a:solidFill>
                  <a:srgbClr val="D9E1FF"/>
                </a:solidFill>
                <a:latin typeface="Syne Bold" pitchFamily="34" charset="0"/>
                <a:ea typeface="Syne Bold" pitchFamily="34" charset="-122"/>
                <a:cs typeface="Syne Bold" pitchFamily="34" charset="-120"/>
              </a:rPr>
              <a:t>Agregacja głosów</a:t>
            </a:r>
            <a:endParaRPr lang="en-US" sz="2200" dirty="0"/>
          </a:p>
        </p:txBody>
      </p:sp>
      <p:sp>
        <p:nvSpPr>
          <p:cNvPr id="11" name="Text 6"/>
          <p:cNvSpPr/>
          <p:nvPr/>
        </p:nvSpPr>
        <p:spPr>
          <a:xfrm>
            <a:off x="8966300" y="2376851"/>
            <a:ext cx="2282462" cy="846517"/>
          </a:xfrm>
          <a:prstGeom prst="rect">
            <a:avLst/>
          </a:prstGeom>
          <a:noFill/>
          <a:ln/>
        </p:spPr>
        <p:txBody>
          <a:bodyPr wrap="square" lIns="0" tIns="0" rIns="0" bIns="0" rtlCol="0" anchor="t"/>
          <a:lstStyle/>
          <a:p>
            <a:pPr algn="ctr" indent="0" marL="0">
              <a:lnSpc>
                <a:spcPts val="2200"/>
              </a:lnSpc>
              <a:buNone/>
            </a:pPr>
            <a:r>
              <a:rPr lang="en-US" sz="1750" dirty="0">
                <a:solidFill>
                  <a:srgbClr val="D9E1FF"/>
                </a:solidFill>
                <a:latin typeface="Arimo" pitchFamily="34" charset="0"/>
                <a:ea typeface="Arimo" pitchFamily="34" charset="-122"/>
                <a:cs typeface="Arimo" pitchFamily="34" charset="-120"/>
              </a:rPr>
              <a:t>Finalna predykcja powstaje z głosów drzew</a:t>
            </a:r>
            <a:endParaRPr lang="en-US" sz="1750" dirty="0"/>
          </a:p>
        </p:txBody>
      </p:sp>
      <p:pic>
        <p:nvPicPr>
          <p:cNvPr id="12"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98645" y="3481242"/>
            <a:ext cx="505559" cy="50555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1540073"/>
            <a:ext cx="11830883"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Dane liczbowe: charakterystyka i przykłady</a:t>
            </a:r>
            <a:endParaRPr lang="en-US" sz="3900" dirty="0"/>
          </a:p>
        </p:txBody>
      </p:sp>
      <p:sp>
        <p:nvSpPr>
          <p:cNvPr id="3" name="Text 1"/>
          <p:cNvSpPr/>
          <p:nvPr/>
        </p:nvSpPr>
        <p:spPr>
          <a:xfrm>
            <a:off x="793790" y="2656165"/>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Syne Bold" pitchFamily="34" charset="0"/>
                <a:ea typeface="Syne Bold" pitchFamily="34" charset="-122"/>
                <a:cs typeface="Syne Bold" pitchFamily="34" charset="-120"/>
              </a:rPr>
              <a:t>Definicja</a:t>
            </a:r>
            <a:endParaRPr lang="en-US" sz="1950" dirty="0"/>
          </a:p>
        </p:txBody>
      </p:sp>
      <p:sp>
        <p:nvSpPr>
          <p:cNvPr id="4" name="Text 2"/>
          <p:cNvSpPr/>
          <p:nvPr/>
        </p:nvSpPr>
        <p:spPr>
          <a:xfrm>
            <a:off x="793790" y="3164681"/>
            <a:ext cx="6279356" cy="127015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Dane liczbowe (numeryczne) reprezentują wartości, które można mierzyć i porównywać matematycznie. W kontekście reklam internetowych mogą przyjmować postać zarówno liczb całkowitych, jak i zmiennoprzecinkowych.</a:t>
            </a:r>
            <a:endParaRPr lang="en-US" sz="1550" dirty="0"/>
          </a:p>
        </p:txBody>
      </p:sp>
      <p:sp>
        <p:nvSpPr>
          <p:cNvPr id="5" name="Text 3"/>
          <p:cNvSpPr/>
          <p:nvPr/>
        </p:nvSpPr>
        <p:spPr>
          <a:xfrm>
            <a:off x="793790" y="4633198"/>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Syne Bold" pitchFamily="34" charset="0"/>
                <a:ea typeface="Syne Bold" pitchFamily="34" charset="-122"/>
                <a:cs typeface="Syne Bold" pitchFamily="34" charset="-120"/>
              </a:rPr>
              <a:t>Właściwości</a:t>
            </a:r>
            <a:endParaRPr lang="en-US" sz="1950" dirty="0"/>
          </a:p>
        </p:txBody>
      </p:sp>
      <p:sp>
        <p:nvSpPr>
          <p:cNvPr id="6" name="Text 4"/>
          <p:cNvSpPr/>
          <p:nvPr/>
        </p:nvSpPr>
        <p:spPr>
          <a:xfrm>
            <a:off x="793790" y="5141714"/>
            <a:ext cx="6279356" cy="1478399"/>
          </a:xfrm>
          <a:prstGeom prst="rect">
            <a:avLst/>
          </a:prstGeom>
          <a:noFill/>
          <a:ln/>
        </p:spPr>
        <p:txBody>
          <a:bodyPr wrap="square" lIns="0" tIns="0" rIns="0" bIns="0" rtlCol="0" anchor="t"/>
          <a:lstStyle/>
          <a:p>
            <a:pPr algn="l" marL="342900" indent="-342900">
              <a:lnSpc>
                <a:spcPts val="2500"/>
              </a:lnSpc>
              <a:buSzPct val="100000"/>
              <a:buChar char="•"/>
            </a:pPr>
            <a:r>
              <a:rPr lang="en-US" sz="1550" dirty="0">
                <a:solidFill>
                  <a:srgbClr val="D9E1FF"/>
                </a:solidFill>
                <a:latin typeface="Arimo" pitchFamily="34" charset="0"/>
                <a:ea typeface="Arimo" pitchFamily="34" charset="-122"/>
                <a:cs typeface="Arimo" pitchFamily="34" charset="-120"/>
              </a:rPr>
              <a:t>Uporządkowanie naturalne</a:t>
            </a:r>
            <a:endParaRPr lang="en-US" sz="1550" dirty="0"/>
          </a:p>
          <a:p>
            <a:pPr algn="l" marL="342900" indent="-342900">
              <a:lnSpc>
                <a:spcPts val="2500"/>
              </a:lnSpc>
              <a:buSzPct val="100000"/>
              <a:buChar char="•"/>
            </a:pPr>
            <a:r>
              <a:rPr lang="en-US" sz="1550" dirty="0">
                <a:solidFill>
                  <a:srgbClr val="D9E1FF"/>
                </a:solidFill>
                <a:latin typeface="Arimo" pitchFamily="34" charset="0"/>
                <a:ea typeface="Arimo" pitchFamily="34" charset="-122"/>
                <a:cs typeface="Arimo" pitchFamily="34" charset="-120"/>
              </a:rPr>
              <a:t>Możliwość wykonywania operacji arytmetycznych</a:t>
            </a:r>
            <a:endParaRPr lang="en-US" sz="1550" dirty="0"/>
          </a:p>
          <a:p>
            <a:pPr algn="l" marL="342900" indent="-342900">
              <a:lnSpc>
                <a:spcPts val="2500"/>
              </a:lnSpc>
              <a:buSzPct val="100000"/>
              <a:buChar char="•"/>
            </a:pPr>
            <a:r>
              <a:rPr lang="en-US" sz="1550" dirty="0">
                <a:solidFill>
                  <a:srgbClr val="D9E1FF"/>
                </a:solidFill>
                <a:latin typeface="Arimo" pitchFamily="34" charset="0"/>
                <a:ea typeface="Arimo" pitchFamily="34" charset="-122"/>
                <a:cs typeface="Arimo" pitchFamily="34" charset="-120"/>
              </a:rPr>
              <a:t>Ciągłość lub dyskretność wartości</a:t>
            </a:r>
            <a:endParaRPr lang="en-US" sz="1550" dirty="0"/>
          </a:p>
          <a:p>
            <a:pPr algn="l" marL="342900" indent="-342900">
              <a:lnSpc>
                <a:spcPts val="2500"/>
              </a:lnSpc>
              <a:buSzPct val="100000"/>
              <a:buChar char="•"/>
            </a:pPr>
            <a:r>
              <a:rPr lang="en-US" sz="1550" dirty="0">
                <a:solidFill>
                  <a:srgbClr val="D9E1FF"/>
                </a:solidFill>
                <a:latin typeface="Arimo" pitchFamily="34" charset="0"/>
                <a:ea typeface="Arimo" pitchFamily="34" charset="-122"/>
                <a:cs typeface="Arimo" pitchFamily="34" charset="-120"/>
              </a:rPr>
              <a:t>Wrażliwość na skalę pomiarową</a:t>
            </a:r>
            <a:endParaRPr lang="en-US" sz="1550" dirty="0"/>
          </a:p>
        </p:txBody>
      </p:sp>
      <p:sp>
        <p:nvSpPr>
          <p:cNvPr id="7" name="Text 5"/>
          <p:cNvSpPr/>
          <p:nvPr/>
        </p:nvSpPr>
        <p:spPr>
          <a:xfrm>
            <a:off x="7564874" y="2656165"/>
            <a:ext cx="4004310" cy="310158"/>
          </a:xfrm>
          <a:prstGeom prst="rect">
            <a:avLst/>
          </a:prstGeom>
          <a:noFill/>
          <a:ln/>
        </p:spPr>
        <p:txBody>
          <a:bodyPr wrap="none" lIns="0" tIns="0" rIns="0" bIns="0" rtlCol="0" anchor="t"/>
          <a:lstStyle/>
          <a:p>
            <a:pPr algn="l" indent="0" marL="0">
              <a:lnSpc>
                <a:spcPts val="2400"/>
              </a:lnSpc>
              <a:buNone/>
            </a:pPr>
            <a:r>
              <a:rPr lang="en-US" sz="1950" b="1" dirty="0">
                <a:solidFill>
                  <a:srgbClr val="FFFFFF"/>
                </a:solidFill>
                <a:latin typeface="Syne Bold" pitchFamily="34" charset="0"/>
                <a:ea typeface="Syne Bold" pitchFamily="34" charset="-122"/>
                <a:cs typeface="Syne Bold" pitchFamily="34" charset="-120"/>
              </a:rPr>
              <a:t>Przykłady w analityce reklam</a:t>
            </a:r>
            <a:endParaRPr lang="en-US" sz="1950" dirty="0"/>
          </a:p>
        </p:txBody>
      </p:sp>
      <p:sp>
        <p:nvSpPr>
          <p:cNvPr id="8" name="Shape 6"/>
          <p:cNvSpPr/>
          <p:nvPr/>
        </p:nvSpPr>
        <p:spPr>
          <a:xfrm>
            <a:off x="7564874" y="3189565"/>
            <a:ext cx="3040499" cy="1395055"/>
          </a:xfrm>
          <a:prstGeom prst="roundRect">
            <a:avLst>
              <a:gd name="adj" fmla="val 5975"/>
            </a:avLst>
          </a:prstGeom>
          <a:solidFill>
            <a:srgbClr val="16125E"/>
          </a:solidFill>
          <a:ln w="22860">
            <a:solidFill>
              <a:srgbClr val="1B4D97"/>
            </a:solidFill>
            <a:prstDash val="solid"/>
          </a:ln>
        </p:spPr>
      </p:sp>
      <p:sp>
        <p:nvSpPr>
          <p:cNvPr id="9" name="Text 7"/>
          <p:cNvSpPr/>
          <p:nvPr/>
        </p:nvSpPr>
        <p:spPr>
          <a:xfrm>
            <a:off x="7786092" y="3410783"/>
            <a:ext cx="2598063" cy="635079"/>
          </a:xfrm>
          <a:prstGeom prst="rect">
            <a:avLst/>
          </a:prstGeom>
          <a:noFill/>
          <a:ln/>
        </p:spPr>
        <p:txBody>
          <a:bodyPr wrap="squar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Wiek użytkownika</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Liczba całkowita: 18-75 lat</a:t>
            </a:r>
            <a:endParaRPr lang="en-US" sz="1550" dirty="0"/>
          </a:p>
        </p:txBody>
      </p:sp>
      <p:sp>
        <p:nvSpPr>
          <p:cNvPr id="10" name="Shape 8"/>
          <p:cNvSpPr/>
          <p:nvPr/>
        </p:nvSpPr>
        <p:spPr>
          <a:xfrm>
            <a:off x="10803731" y="3189565"/>
            <a:ext cx="3040499" cy="1395055"/>
          </a:xfrm>
          <a:prstGeom prst="roundRect">
            <a:avLst>
              <a:gd name="adj" fmla="val 5975"/>
            </a:avLst>
          </a:prstGeom>
          <a:solidFill>
            <a:srgbClr val="16125E"/>
          </a:solidFill>
          <a:ln w="22860">
            <a:solidFill>
              <a:srgbClr val="1B4D97"/>
            </a:solidFill>
            <a:prstDash val="solid"/>
          </a:ln>
        </p:spPr>
      </p:sp>
      <p:sp>
        <p:nvSpPr>
          <p:cNvPr id="11" name="Text 9"/>
          <p:cNvSpPr/>
          <p:nvPr/>
        </p:nvSpPr>
        <p:spPr>
          <a:xfrm>
            <a:off x="11024949" y="3410783"/>
            <a:ext cx="2598063" cy="952619"/>
          </a:xfrm>
          <a:prstGeom prst="rect">
            <a:avLst/>
          </a:prstGeom>
          <a:noFill/>
          <a:ln/>
        </p:spPr>
        <p:txBody>
          <a:bodyPr wrap="squar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Czas sesji</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Liczba zmiennoprzecinkowa: 0.5-120.3 min</a:t>
            </a:r>
            <a:endParaRPr lang="en-US" sz="1550" dirty="0"/>
          </a:p>
        </p:txBody>
      </p:sp>
      <p:sp>
        <p:nvSpPr>
          <p:cNvPr id="12" name="Shape 10"/>
          <p:cNvSpPr/>
          <p:nvPr/>
        </p:nvSpPr>
        <p:spPr>
          <a:xfrm>
            <a:off x="7564874" y="4782979"/>
            <a:ext cx="3040499" cy="1395055"/>
          </a:xfrm>
          <a:prstGeom prst="roundRect">
            <a:avLst>
              <a:gd name="adj" fmla="val 5975"/>
            </a:avLst>
          </a:prstGeom>
          <a:solidFill>
            <a:srgbClr val="16125E"/>
          </a:solidFill>
          <a:ln w="22860">
            <a:solidFill>
              <a:srgbClr val="1B4D97"/>
            </a:solidFill>
            <a:prstDash val="solid"/>
          </a:ln>
        </p:spPr>
      </p:sp>
      <p:sp>
        <p:nvSpPr>
          <p:cNvPr id="13" name="Text 11"/>
          <p:cNvSpPr/>
          <p:nvPr/>
        </p:nvSpPr>
        <p:spPr>
          <a:xfrm>
            <a:off x="7786092" y="5004197"/>
            <a:ext cx="2598063" cy="635079"/>
          </a:xfrm>
          <a:prstGeom prst="rect">
            <a:avLst/>
          </a:prstGeom>
          <a:noFill/>
          <a:ln/>
        </p:spPr>
        <p:txBody>
          <a:bodyPr wrap="squar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Liczba odwiedzonych stron</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Liczba całkowita: 1-50+</a:t>
            </a:r>
            <a:endParaRPr lang="en-US" sz="1550" dirty="0"/>
          </a:p>
        </p:txBody>
      </p:sp>
      <p:sp>
        <p:nvSpPr>
          <p:cNvPr id="14" name="Shape 12"/>
          <p:cNvSpPr/>
          <p:nvPr/>
        </p:nvSpPr>
        <p:spPr>
          <a:xfrm>
            <a:off x="10803731" y="4782979"/>
            <a:ext cx="3040499" cy="1395055"/>
          </a:xfrm>
          <a:prstGeom prst="roundRect">
            <a:avLst>
              <a:gd name="adj" fmla="val 5975"/>
            </a:avLst>
          </a:prstGeom>
          <a:solidFill>
            <a:srgbClr val="16125E"/>
          </a:solidFill>
          <a:ln w="22860">
            <a:solidFill>
              <a:srgbClr val="1B4D97"/>
            </a:solidFill>
            <a:prstDash val="solid"/>
          </a:ln>
        </p:spPr>
      </p:sp>
      <p:sp>
        <p:nvSpPr>
          <p:cNvPr id="15" name="Text 13"/>
          <p:cNvSpPr/>
          <p:nvPr/>
        </p:nvSpPr>
        <p:spPr>
          <a:xfrm>
            <a:off x="11024949" y="5004197"/>
            <a:ext cx="2598063" cy="952619"/>
          </a:xfrm>
          <a:prstGeom prst="rect">
            <a:avLst/>
          </a:prstGeom>
          <a:noFill/>
          <a:ln/>
        </p:spPr>
        <p:txBody>
          <a:bodyPr wrap="square" lIns="0" tIns="0" rIns="0" bIns="0" rtlCol="0" anchor="t"/>
          <a:lstStyle/>
          <a:p>
            <a:pPr algn="l" indent="0" marL="0">
              <a:lnSpc>
                <a:spcPts val="2500"/>
              </a:lnSpc>
              <a:buNone/>
            </a:pPr>
            <a:r>
              <a:rPr lang="en-US" sz="1550" b="1" dirty="0">
                <a:solidFill>
                  <a:srgbClr val="D9E1FF"/>
                </a:solidFill>
                <a:latin typeface="Arimo" pitchFamily="34" charset="0"/>
                <a:ea typeface="Arimo" pitchFamily="34" charset="-122"/>
                <a:cs typeface="Arimo" pitchFamily="34" charset="-120"/>
              </a:rPr>
              <a:t>Koszt kliknięcia</a:t>
            </a:r>
            <a:pPr algn="l" indent="0" marL="0">
              <a:lnSpc>
                <a:spcPts val="2500"/>
              </a:lnSpc>
              <a:buNone/>
            </a:pPr>
            <a:r>
              <a:rPr lang="en-US" sz="1550" dirty="0">
                <a:solidFill>
                  <a:srgbClr val="D9E1FF"/>
                </a:solidFill>
                <a:latin typeface="Arimo" pitchFamily="34" charset="0"/>
                <a:ea typeface="Arimo" pitchFamily="34" charset="-122"/>
                <a:cs typeface="Arimo" pitchFamily="34" charset="-120"/>
              </a:rPr>
              <a:t>Liczba zmiennoprzecinkowa: 0.10-5.00 USD</a:t>
            </a:r>
            <a:endParaRPr lang="en-US" sz="15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09228" y="744617"/>
            <a:ext cx="7698343" cy="1129427"/>
          </a:xfrm>
          <a:prstGeom prst="rect">
            <a:avLst/>
          </a:prstGeom>
          <a:noFill/>
          <a:ln/>
        </p:spPr>
        <p:txBody>
          <a:bodyPr wrap="square" lIns="0" tIns="0" rIns="0" bIns="0" rtlCol="0" anchor="t"/>
          <a:lstStyle/>
          <a:p>
            <a:pPr algn="l" indent="0" marL="0">
              <a:lnSpc>
                <a:spcPts val="4400"/>
              </a:lnSpc>
              <a:buNone/>
            </a:pPr>
            <a:r>
              <a:rPr lang="en-US" sz="3550" b="1" dirty="0">
                <a:solidFill>
                  <a:srgbClr val="FFFFFF"/>
                </a:solidFill>
                <a:latin typeface="Syne Bold" pitchFamily="34" charset="0"/>
                <a:ea typeface="Syne Bold" pitchFamily="34" charset="-122"/>
                <a:cs typeface="Syne Bold" pitchFamily="34" charset="-120"/>
              </a:rPr>
              <a:t>Dane kategoryczne: typy i zastosowania</a:t>
            </a:r>
            <a:endParaRPr lang="en-US" sz="3550" dirty="0"/>
          </a:p>
        </p:txBody>
      </p:sp>
      <p:sp>
        <p:nvSpPr>
          <p:cNvPr id="4" name="Text 1"/>
          <p:cNvSpPr/>
          <p:nvPr/>
        </p:nvSpPr>
        <p:spPr>
          <a:xfrm>
            <a:off x="6209228" y="2120860"/>
            <a:ext cx="7698343" cy="828675"/>
          </a:xfrm>
          <a:prstGeom prst="rect">
            <a:avLst/>
          </a:prstGeom>
          <a:noFill/>
          <a:ln/>
        </p:spPr>
        <p:txBody>
          <a:bodyPr wrap="square" lIns="0" tIns="0" rIns="0" bIns="0" rtlCol="0" anchor="t"/>
          <a:lstStyle/>
          <a:p>
            <a:pPr algn="l" indent="0" marL="0">
              <a:lnSpc>
                <a:spcPts val="2150"/>
              </a:lnSpc>
              <a:buNone/>
            </a:pPr>
            <a:r>
              <a:rPr lang="en-US" sz="1400" dirty="0">
                <a:solidFill>
                  <a:srgbClr val="D9E1FF"/>
                </a:solidFill>
                <a:latin typeface="Arimo" pitchFamily="34" charset="0"/>
                <a:ea typeface="Arimo" pitchFamily="34" charset="-122"/>
                <a:cs typeface="Arimo" pitchFamily="34" charset="-120"/>
              </a:rPr>
              <a:t>Dane kategoryczne reprezentują cechy jakościowe, które klasyfikują obserwacje do określonych grup lub kategorii. W przeciwieństwie do danych liczbowych, nie posiadają naturalnego porządku matematycznego, choć niektóre zmienne kategoryczne mogą być uporządkowane.</a:t>
            </a:r>
            <a:endParaRPr lang="en-US" sz="1400" dirty="0"/>
          </a:p>
        </p:txBody>
      </p:sp>
      <p:sp>
        <p:nvSpPr>
          <p:cNvPr id="5" name="Shape 2"/>
          <p:cNvSpPr/>
          <p:nvPr/>
        </p:nvSpPr>
        <p:spPr>
          <a:xfrm>
            <a:off x="6209228" y="3134678"/>
            <a:ext cx="7698343" cy="1340406"/>
          </a:xfrm>
          <a:prstGeom prst="roundRect">
            <a:avLst>
              <a:gd name="adj" fmla="val 5663"/>
            </a:avLst>
          </a:prstGeom>
          <a:solidFill>
            <a:srgbClr val="16125E"/>
          </a:solidFill>
          <a:ln w="22860">
            <a:solidFill>
              <a:srgbClr val="1B4D97"/>
            </a:solidFill>
            <a:prstDash val="solid"/>
          </a:ln>
        </p:spPr>
      </p:sp>
      <p:sp>
        <p:nvSpPr>
          <p:cNvPr id="6" name="Shape 3"/>
          <p:cNvSpPr/>
          <p:nvPr/>
        </p:nvSpPr>
        <p:spPr>
          <a:xfrm>
            <a:off x="6232088" y="3157538"/>
            <a:ext cx="722828" cy="1294686"/>
          </a:xfrm>
          <a:prstGeom prst="roundRect">
            <a:avLst>
              <a:gd name="adj" fmla="val 6707"/>
            </a:avLst>
          </a:prstGeom>
          <a:solidFill>
            <a:srgbClr val="02347E"/>
          </a:solidFill>
          <a:ln/>
        </p:spPr>
      </p:sp>
      <p:sp>
        <p:nvSpPr>
          <p:cNvPr id="7" name="Text 4"/>
          <p:cNvSpPr/>
          <p:nvPr/>
        </p:nvSpPr>
        <p:spPr>
          <a:xfrm>
            <a:off x="6454140" y="3635454"/>
            <a:ext cx="270986" cy="338852"/>
          </a:xfrm>
          <a:prstGeom prst="rect">
            <a:avLst/>
          </a:prstGeom>
          <a:noFill/>
          <a:ln/>
        </p:spPr>
        <p:txBody>
          <a:bodyPr wrap="none" lIns="0" tIns="0" rIns="0" bIns="0" rtlCol="0" anchor="t"/>
          <a:lstStyle/>
          <a:p>
            <a:pPr algn="l" indent="0" marL="0">
              <a:lnSpc>
                <a:spcPts val="2100"/>
              </a:lnSpc>
              <a:buNone/>
            </a:pPr>
            <a:r>
              <a:rPr lang="en-US" sz="2100" b="1" dirty="0">
                <a:solidFill>
                  <a:srgbClr val="D9E1FF"/>
                </a:solidFill>
                <a:latin typeface="Syne Bold" pitchFamily="34" charset="0"/>
                <a:ea typeface="Syne Bold" pitchFamily="34" charset="-122"/>
                <a:cs typeface="Syne Bold" pitchFamily="34" charset="-120"/>
              </a:rPr>
              <a:t>1</a:t>
            </a:r>
            <a:endParaRPr lang="en-US" sz="2100" dirty="0"/>
          </a:p>
        </p:txBody>
      </p:sp>
      <p:sp>
        <p:nvSpPr>
          <p:cNvPr id="8" name="Text 5"/>
          <p:cNvSpPr/>
          <p:nvPr/>
        </p:nvSpPr>
        <p:spPr>
          <a:xfrm>
            <a:off x="7119461" y="3338155"/>
            <a:ext cx="2259092" cy="282297"/>
          </a:xfrm>
          <a:prstGeom prst="rect">
            <a:avLst/>
          </a:prstGeom>
          <a:noFill/>
          <a:ln/>
        </p:spPr>
        <p:txBody>
          <a:bodyPr wrap="none" lIns="0" tIns="0" rIns="0" bIns="0" rtlCol="0" anchor="t"/>
          <a:lstStyle/>
          <a:p>
            <a:pPr algn="l" indent="0" marL="0">
              <a:lnSpc>
                <a:spcPts val="2200"/>
              </a:lnSpc>
              <a:buNone/>
            </a:pPr>
            <a:r>
              <a:rPr lang="en-US" sz="1750" b="1" dirty="0">
                <a:solidFill>
                  <a:srgbClr val="D9E1FF"/>
                </a:solidFill>
                <a:latin typeface="Syne Bold" pitchFamily="34" charset="0"/>
                <a:ea typeface="Syne Bold" pitchFamily="34" charset="-122"/>
                <a:cs typeface="Syne Bold" pitchFamily="34" charset="-120"/>
              </a:rPr>
              <a:t>Nominalne</a:t>
            </a:r>
            <a:endParaRPr lang="en-US" sz="1750" dirty="0"/>
          </a:p>
        </p:txBody>
      </p:sp>
      <p:sp>
        <p:nvSpPr>
          <p:cNvPr id="9" name="Text 6"/>
          <p:cNvSpPr/>
          <p:nvPr/>
        </p:nvSpPr>
        <p:spPr>
          <a:xfrm>
            <a:off x="7119461" y="3719155"/>
            <a:ext cx="6584632" cy="552450"/>
          </a:xfrm>
          <a:prstGeom prst="rect">
            <a:avLst/>
          </a:prstGeom>
          <a:noFill/>
          <a:ln/>
        </p:spPr>
        <p:txBody>
          <a:bodyPr wrap="square" lIns="0" tIns="0" rIns="0" bIns="0" rtlCol="0" anchor="t"/>
          <a:lstStyle/>
          <a:p>
            <a:pPr algn="l" indent="0" marL="0">
              <a:lnSpc>
                <a:spcPts val="2150"/>
              </a:lnSpc>
              <a:buNone/>
            </a:pPr>
            <a:r>
              <a:rPr lang="en-US" sz="1400" dirty="0">
                <a:solidFill>
                  <a:srgbClr val="D9E1FF"/>
                </a:solidFill>
                <a:latin typeface="Arimo" pitchFamily="34" charset="0"/>
                <a:ea typeface="Arimo" pitchFamily="34" charset="-122"/>
                <a:cs typeface="Arimo" pitchFamily="34" charset="-120"/>
              </a:rPr>
              <a:t>Kategorie bez naturalnego porządku: typ urządzenia (desktop, mobile, tablet), system operacyjny (Windows, iOS, Android)</a:t>
            </a:r>
            <a:endParaRPr lang="en-US" sz="1400" dirty="0"/>
          </a:p>
        </p:txBody>
      </p:sp>
      <p:sp>
        <p:nvSpPr>
          <p:cNvPr id="10" name="Shape 7"/>
          <p:cNvSpPr/>
          <p:nvPr/>
        </p:nvSpPr>
        <p:spPr>
          <a:xfrm>
            <a:off x="6209228" y="4639628"/>
            <a:ext cx="7698343" cy="1340406"/>
          </a:xfrm>
          <a:prstGeom prst="roundRect">
            <a:avLst>
              <a:gd name="adj" fmla="val 5663"/>
            </a:avLst>
          </a:prstGeom>
          <a:solidFill>
            <a:srgbClr val="16125E"/>
          </a:solidFill>
          <a:ln w="22860">
            <a:solidFill>
              <a:srgbClr val="1B4D97"/>
            </a:solidFill>
            <a:prstDash val="solid"/>
          </a:ln>
        </p:spPr>
      </p:sp>
      <p:sp>
        <p:nvSpPr>
          <p:cNvPr id="11" name="Shape 8"/>
          <p:cNvSpPr/>
          <p:nvPr/>
        </p:nvSpPr>
        <p:spPr>
          <a:xfrm>
            <a:off x="6232088" y="4662488"/>
            <a:ext cx="722828" cy="1294686"/>
          </a:xfrm>
          <a:prstGeom prst="roundRect">
            <a:avLst>
              <a:gd name="adj" fmla="val 6707"/>
            </a:avLst>
          </a:prstGeom>
          <a:solidFill>
            <a:srgbClr val="02347E"/>
          </a:solidFill>
          <a:ln/>
        </p:spPr>
      </p:sp>
      <p:sp>
        <p:nvSpPr>
          <p:cNvPr id="12" name="Text 9"/>
          <p:cNvSpPr/>
          <p:nvPr/>
        </p:nvSpPr>
        <p:spPr>
          <a:xfrm>
            <a:off x="6454140" y="5140404"/>
            <a:ext cx="270986" cy="338852"/>
          </a:xfrm>
          <a:prstGeom prst="rect">
            <a:avLst/>
          </a:prstGeom>
          <a:noFill/>
          <a:ln/>
        </p:spPr>
        <p:txBody>
          <a:bodyPr wrap="none" lIns="0" tIns="0" rIns="0" bIns="0" rtlCol="0" anchor="t"/>
          <a:lstStyle/>
          <a:p>
            <a:pPr algn="l" indent="0" marL="0">
              <a:lnSpc>
                <a:spcPts val="2100"/>
              </a:lnSpc>
              <a:buNone/>
            </a:pPr>
            <a:r>
              <a:rPr lang="en-US" sz="2100" b="1" dirty="0">
                <a:solidFill>
                  <a:srgbClr val="D9E1FF"/>
                </a:solidFill>
                <a:latin typeface="Syne Bold" pitchFamily="34" charset="0"/>
                <a:ea typeface="Syne Bold" pitchFamily="34" charset="-122"/>
                <a:cs typeface="Syne Bold" pitchFamily="34" charset="-120"/>
              </a:rPr>
              <a:t>2</a:t>
            </a:r>
            <a:endParaRPr lang="en-US" sz="2100" dirty="0"/>
          </a:p>
        </p:txBody>
      </p:sp>
      <p:sp>
        <p:nvSpPr>
          <p:cNvPr id="13" name="Text 10"/>
          <p:cNvSpPr/>
          <p:nvPr/>
        </p:nvSpPr>
        <p:spPr>
          <a:xfrm>
            <a:off x="7119461" y="4843105"/>
            <a:ext cx="2259092" cy="282297"/>
          </a:xfrm>
          <a:prstGeom prst="rect">
            <a:avLst/>
          </a:prstGeom>
          <a:noFill/>
          <a:ln/>
        </p:spPr>
        <p:txBody>
          <a:bodyPr wrap="none" lIns="0" tIns="0" rIns="0" bIns="0" rtlCol="0" anchor="t"/>
          <a:lstStyle/>
          <a:p>
            <a:pPr algn="l" indent="0" marL="0">
              <a:lnSpc>
                <a:spcPts val="2200"/>
              </a:lnSpc>
              <a:buNone/>
            </a:pPr>
            <a:r>
              <a:rPr lang="en-US" sz="1750" b="1" dirty="0">
                <a:solidFill>
                  <a:srgbClr val="D9E1FF"/>
                </a:solidFill>
                <a:latin typeface="Syne Bold" pitchFamily="34" charset="0"/>
                <a:ea typeface="Syne Bold" pitchFamily="34" charset="-122"/>
                <a:cs typeface="Syne Bold" pitchFamily="34" charset="-120"/>
              </a:rPr>
              <a:t>Ordinalne</a:t>
            </a:r>
            <a:endParaRPr lang="en-US" sz="1750" dirty="0"/>
          </a:p>
        </p:txBody>
      </p:sp>
      <p:sp>
        <p:nvSpPr>
          <p:cNvPr id="14" name="Text 11"/>
          <p:cNvSpPr/>
          <p:nvPr/>
        </p:nvSpPr>
        <p:spPr>
          <a:xfrm>
            <a:off x="7119461" y="5224105"/>
            <a:ext cx="6584632" cy="552450"/>
          </a:xfrm>
          <a:prstGeom prst="rect">
            <a:avLst/>
          </a:prstGeom>
          <a:noFill/>
          <a:ln/>
        </p:spPr>
        <p:txBody>
          <a:bodyPr wrap="square" lIns="0" tIns="0" rIns="0" bIns="0" rtlCol="0" anchor="t"/>
          <a:lstStyle/>
          <a:p>
            <a:pPr algn="l" indent="0" marL="0">
              <a:lnSpc>
                <a:spcPts val="2150"/>
              </a:lnSpc>
              <a:buNone/>
            </a:pPr>
            <a:r>
              <a:rPr lang="en-US" sz="1400" dirty="0">
                <a:solidFill>
                  <a:srgbClr val="D9E1FF"/>
                </a:solidFill>
                <a:latin typeface="Arimo" pitchFamily="34" charset="0"/>
                <a:ea typeface="Arimo" pitchFamily="34" charset="-122"/>
                <a:cs typeface="Arimo" pitchFamily="34" charset="-120"/>
              </a:rPr>
              <a:t>Kategorie z naturalnym porządkiem: poziom zaangażowania (niski, średni, wysoki), wielkość miasta (małe, średnie, duże)</a:t>
            </a:r>
            <a:endParaRPr lang="en-US" sz="1400" dirty="0"/>
          </a:p>
        </p:txBody>
      </p:sp>
      <p:sp>
        <p:nvSpPr>
          <p:cNvPr id="15" name="Shape 12"/>
          <p:cNvSpPr/>
          <p:nvPr/>
        </p:nvSpPr>
        <p:spPr>
          <a:xfrm>
            <a:off x="6209228" y="6144578"/>
            <a:ext cx="7698343" cy="1340406"/>
          </a:xfrm>
          <a:prstGeom prst="roundRect">
            <a:avLst>
              <a:gd name="adj" fmla="val 5663"/>
            </a:avLst>
          </a:prstGeom>
          <a:solidFill>
            <a:srgbClr val="16125E"/>
          </a:solidFill>
          <a:ln w="22860">
            <a:solidFill>
              <a:srgbClr val="1B4D97"/>
            </a:solidFill>
            <a:prstDash val="solid"/>
          </a:ln>
        </p:spPr>
      </p:sp>
      <p:sp>
        <p:nvSpPr>
          <p:cNvPr id="16" name="Shape 13"/>
          <p:cNvSpPr/>
          <p:nvPr/>
        </p:nvSpPr>
        <p:spPr>
          <a:xfrm>
            <a:off x="6232088" y="6167438"/>
            <a:ext cx="722828" cy="1294686"/>
          </a:xfrm>
          <a:prstGeom prst="roundRect">
            <a:avLst>
              <a:gd name="adj" fmla="val 6707"/>
            </a:avLst>
          </a:prstGeom>
          <a:solidFill>
            <a:srgbClr val="02347E"/>
          </a:solidFill>
          <a:ln/>
        </p:spPr>
      </p:sp>
      <p:sp>
        <p:nvSpPr>
          <p:cNvPr id="17" name="Text 14"/>
          <p:cNvSpPr/>
          <p:nvPr/>
        </p:nvSpPr>
        <p:spPr>
          <a:xfrm>
            <a:off x="6454140" y="6645354"/>
            <a:ext cx="270986" cy="338852"/>
          </a:xfrm>
          <a:prstGeom prst="rect">
            <a:avLst/>
          </a:prstGeom>
          <a:noFill/>
          <a:ln/>
        </p:spPr>
        <p:txBody>
          <a:bodyPr wrap="none" lIns="0" tIns="0" rIns="0" bIns="0" rtlCol="0" anchor="t"/>
          <a:lstStyle/>
          <a:p>
            <a:pPr algn="l" indent="0" marL="0">
              <a:lnSpc>
                <a:spcPts val="2100"/>
              </a:lnSpc>
              <a:buNone/>
            </a:pPr>
            <a:r>
              <a:rPr lang="en-US" sz="2100" b="1" dirty="0">
                <a:solidFill>
                  <a:srgbClr val="D9E1FF"/>
                </a:solidFill>
                <a:latin typeface="Syne Bold" pitchFamily="34" charset="0"/>
                <a:ea typeface="Syne Bold" pitchFamily="34" charset="-122"/>
                <a:cs typeface="Syne Bold" pitchFamily="34" charset="-120"/>
              </a:rPr>
              <a:t>3</a:t>
            </a:r>
            <a:endParaRPr lang="en-US" sz="2100" dirty="0"/>
          </a:p>
        </p:txBody>
      </p:sp>
      <p:sp>
        <p:nvSpPr>
          <p:cNvPr id="18" name="Text 15"/>
          <p:cNvSpPr/>
          <p:nvPr/>
        </p:nvSpPr>
        <p:spPr>
          <a:xfrm>
            <a:off x="7119461" y="6348055"/>
            <a:ext cx="2259092" cy="282297"/>
          </a:xfrm>
          <a:prstGeom prst="rect">
            <a:avLst/>
          </a:prstGeom>
          <a:noFill/>
          <a:ln/>
        </p:spPr>
        <p:txBody>
          <a:bodyPr wrap="none" lIns="0" tIns="0" rIns="0" bIns="0" rtlCol="0" anchor="t"/>
          <a:lstStyle/>
          <a:p>
            <a:pPr algn="l" indent="0" marL="0">
              <a:lnSpc>
                <a:spcPts val="2200"/>
              </a:lnSpc>
              <a:buNone/>
            </a:pPr>
            <a:r>
              <a:rPr lang="en-US" sz="1750" b="1" dirty="0">
                <a:solidFill>
                  <a:srgbClr val="D9E1FF"/>
                </a:solidFill>
                <a:latin typeface="Syne Bold" pitchFamily="34" charset="0"/>
                <a:ea typeface="Syne Bold" pitchFamily="34" charset="-122"/>
                <a:cs typeface="Syne Bold" pitchFamily="34" charset="-120"/>
              </a:rPr>
              <a:t>Binarne</a:t>
            </a:r>
            <a:endParaRPr lang="en-US" sz="1750" dirty="0"/>
          </a:p>
        </p:txBody>
      </p:sp>
      <p:sp>
        <p:nvSpPr>
          <p:cNvPr id="19" name="Text 16"/>
          <p:cNvSpPr/>
          <p:nvPr/>
        </p:nvSpPr>
        <p:spPr>
          <a:xfrm>
            <a:off x="7119461" y="6729055"/>
            <a:ext cx="6584632" cy="552450"/>
          </a:xfrm>
          <a:prstGeom prst="rect">
            <a:avLst/>
          </a:prstGeom>
          <a:noFill/>
          <a:ln/>
        </p:spPr>
        <p:txBody>
          <a:bodyPr wrap="square" lIns="0" tIns="0" rIns="0" bIns="0" rtlCol="0" anchor="t"/>
          <a:lstStyle/>
          <a:p>
            <a:pPr algn="l" indent="0" marL="0">
              <a:lnSpc>
                <a:spcPts val="2150"/>
              </a:lnSpc>
              <a:buNone/>
            </a:pPr>
            <a:r>
              <a:rPr lang="en-US" sz="1400" dirty="0">
                <a:solidFill>
                  <a:srgbClr val="D9E1FF"/>
                </a:solidFill>
                <a:latin typeface="Arimo" pitchFamily="34" charset="0"/>
                <a:ea typeface="Arimo" pitchFamily="34" charset="-122"/>
                <a:cs typeface="Arimo" pitchFamily="34" charset="-120"/>
              </a:rPr>
              <a:t>Dwie możliwe wartości: płeć (M/K), status kliknięcia (tak/nie), nowy użytkownik (tak/nie)</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3494723"/>
            <a:ext cx="130428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Porównanie typów danych w kontekście modelowania</a:t>
            </a:r>
            <a:endParaRPr lang="en-US" sz="3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1149429"/>
            <a:ext cx="10382131" cy="620078"/>
          </a:xfrm>
          <a:prstGeom prst="rect">
            <a:avLst/>
          </a:prstGeom>
          <a:noFill/>
          <a:ln/>
        </p:spPr>
        <p:txBody>
          <a:bodyPr wrap="non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Kodowanie zmiennych kategorialnych</a:t>
            </a:r>
            <a:endParaRPr lang="en-US" sz="3900" dirty="0"/>
          </a:p>
        </p:txBody>
      </p:sp>
      <p:sp>
        <p:nvSpPr>
          <p:cNvPr id="3" name="Text 1"/>
          <p:cNvSpPr/>
          <p:nvPr/>
        </p:nvSpPr>
        <p:spPr>
          <a:xfrm>
            <a:off x="793790" y="2166342"/>
            <a:ext cx="13042821" cy="63507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Algorytmy uczenia maszynowego wymagają danych w postaci liczbowej. Transformacja zmiennych kategorialnych to kluczowy etap przygotowania danych, który ma bezpośredni wpływ na jakość modelu predykcyjnego.</a:t>
            </a:r>
            <a:endParaRPr lang="en-US" sz="1550" dirty="0"/>
          </a:p>
        </p:txBody>
      </p:sp>
      <p:pic>
        <p:nvPicPr>
          <p:cNvPr id="4" name="Image 0" descr="preencoded.png">    </p:cNvPr>
          <p:cNvPicPr>
            <a:picLocks noChangeAspect="1"/>
          </p:cNvPicPr>
          <p:nvPr/>
        </p:nvPicPr>
        <p:blipFill>
          <a:blip r:embed="rId1"/>
          <a:stretch>
            <a:fillRect/>
          </a:stretch>
        </p:blipFill>
        <p:spPr>
          <a:xfrm>
            <a:off x="793790" y="3024664"/>
            <a:ext cx="2425660" cy="2425660"/>
          </a:xfrm>
          <a:prstGeom prst="rect">
            <a:avLst/>
          </a:prstGeom>
        </p:spPr>
      </p:pic>
      <p:sp>
        <p:nvSpPr>
          <p:cNvPr id="5" name="Text 2"/>
          <p:cNvSpPr/>
          <p:nvPr/>
        </p:nvSpPr>
        <p:spPr>
          <a:xfrm>
            <a:off x="793790" y="5698331"/>
            <a:ext cx="2550795" cy="310158"/>
          </a:xfrm>
          <a:prstGeom prst="rect">
            <a:avLst/>
          </a:prstGeom>
          <a:noFill/>
          <a:ln/>
        </p:spPr>
        <p:txBody>
          <a:bodyPr wrap="non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One-Hot Encoding</a:t>
            </a:r>
            <a:endParaRPr lang="en-US" sz="1950" dirty="0"/>
          </a:p>
        </p:txBody>
      </p:sp>
      <p:sp>
        <p:nvSpPr>
          <p:cNvPr id="6" name="Text 3"/>
          <p:cNvSpPr/>
          <p:nvPr/>
        </p:nvSpPr>
        <p:spPr>
          <a:xfrm>
            <a:off x="793790" y="6127552"/>
            <a:ext cx="4182189"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Przekształcenie każdej kategorii w osobną zmienną binarną. Optymalne dla zmiennych nominalnych bez naturalnego porządku.</a:t>
            </a:r>
            <a:endParaRPr lang="en-US" sz="1550" dirty="0"/>
          </a:p>
        </p:txBody>
      </p:sp>
      <p:pic>
        <p:nvPicPr>
          <p:cNvPr id="7" name="Image 1" descr="preencoded.png">    </p:cNvPr>
          <p:cNvPicPr>
            <a:picLocks noChangeAspect="1"/>
          </p:cNvPicPr>
          <p:nvPr/>
        </p:nvPicPr>
        <p:blipFill>
          <a:blip r:embed="rId2"/>
          <a:stretch>
            <a:fillRect/>
          </a:stretch>
        </p:blipFill>
        <p:spPr>
          <a:xfrm>
            <a:off x="5223986" y="3024664"/>
            <a:ext cx="2425660" cy="2425660"/>
          </a:xfrm>
          <a:prstGeom prst="rect">
            <a:avLst/>
          </a:prstGeom>
        </p:spPr>
      </p:pic>
      <p:sp>
        <p:nvSpPr>
          <p:cNvPr id="8" name="Text 4"/>
          <p:cNvSpPr/>
          <p:nvPr/>
        </p:nvSpPr>
        <p:spPr>
          <a:xfrm>
            <a:off x="5223986" y="569833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Label Encoding</a:t>
            </a:r>
            <a:endParaRPr lang="en-US" sz="1950" dirty="0"/>
          </a:p>
        </p:txBody>
      </p:sp>
      <p:sp>
        <p:nvSpPr>
          <p:cNvPr id="9" name="Text 5"/>
          <p:cNvSpPr/>
          <p:nvPr/>
        </p:nvSpPr>
        <p:spPr>
          <a:xfrm>
            <a:off x="5223986" y="6127552"/>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Przypisanie kolejnych liczb całkowitych do kategorii. Zalecane dla zmiennych ordinalnych z naturalnym porządkiem.</a:t>
            </a:r>
            <a:endParaRPr lang="en-US" sz="1550" dirty="0"/>
          </a:p>
        </p:txBody>
      </p:sp>
      <p:pic>
        <p:nvPicPr>
          <p:cNvPr id="10" name="Image 2" descr="preencoded.png">    </p:cNvPr>
          <p:cNvPicPr>
            <a:picLocks noChangeAspect="1"/>
          </p:cNvPicPr>
          <p:nvPr/>
        </p:nvPicPr>
        <p:blipFill>
          <a:blip r:embed="rId3"/>
          <a:stretch>
            <a:fillRect/>
          </a:stretch>
        </p:blipFill>
        <p:spPr>
          <a:xfrm>
            <a:off x="9654302" y="3024664"/>
            <a:ext cx="2425660" cy="2425660"/>
          </a:xfrm>
          <a:prstGeom prst="rect">
            <a:avLst/>
          </a:prstGeom>
        </p:spPr>
      </p:pic>
      <p:sp>
        <p:nvSpPr>
          <p:cNvPr id="11" name="Text 6"/>
          <p:cNvSpPr/>
          <p:nvPr/>
        </p:nvSpPr>
        <p:spPr>
          <a:xfrm>
            <a:off x="9654302" y="5698331"/>
            <a:ext cx="2480905" cy="310158"/>
          </a:xfrm>
          <a:prstGeom prst="rect">
            <a:avLst/>
          </a:prstGeom>
          <a:noFill/>
          <a:ln/>
        </p:spPr>
        <p:txBody>
          <a:bodyPr wrap="none" lIns="0" tIns="0" rIns="0" bIns="0" rtlCol="0" anchor="t"/>
          <a:lstStyle/>
          <a:p>
            <a:pPr algn="l" indent="0" marL="0">
              <a:lnSpc>
                <a:spcPts val="2400"/>
              </a:lnSpc>
              <a:buNone/>
            </a:pPr>
            <a:r>
              <a:rPr lang="en-US" sz="1950" b="1" dirty="0">
                <a:solidFill>
                  <a:srgbClr val="D9E1FF"/>
                </a:solidFill>
                <a:latin typeface="Syne Bold" pitchFamily="34" charset="0"/>
                <a:ea typeface="Syne Bold" pitchFamily="34" charset="-122"/>
                <a:cs typeface="Syne Bold" pitchFamily="34" charset="-120"/>
              </a:rPr>
              <a:t>Target Encoding</a:t>
            </a:r>
            <a:endParaRPr lang="en-US" sz="1950" dirty="0"/>
          </a:p>
        </p:txBody>
      </p:sp>
      <p:sp>
        <p:nvSpPr>
          <p:cNvPr id="12" name="Text 7"/>
          <p:cNvSpPr/>
          <p:nvPr/>
        </p:nvSpPr>
        <p:spPr>
          <a:xfrm>
            <a:off x="9654302" y="6127552"/>
            <a:ext cx="4182308"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Zastąpienie kategorii średnią wartością zmiennej docelowej. Efektywne dla zmiennych wysokiej kardinalności.</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Shape 0"/>
          <p:cNvSpPr/>
          <p:nvPr/>
        </p:nvSpPr>
        <p:spPr>
          <a:xfrm>
            <a:off x="793790" y="2635687"/>
            <a:ext cx="1170623" cy="388382"/>
          </a:xfrm>
          <a:prstGeom prst="roundRect">
            <a:avLst>
              <a:gd name="adj" fmla="val 17171"/>
            </a:avLst>
          </a:prstGeom>
          <a:noFill/>
          <a:ln w="7620">
            <a:solidFill>
              <a:srgbClr val="69A5FD"/>
            </a:solidFill>
            <a:prstDash val="solid"/>
          </a:ln>
        </p:spPr>
      </p:sp>
      <p:sp>
        <p:nvSpPr>
          <p:cNvPr id="4" name="Text 1"/>
          <p:cNvSpPr/>
          <p:nvPr/>
        </p:nvSpPr>
        <p:spPr>
          <a:xfrm>
            <a:off x="920472" y="2702838"/>
            <a:ext cx="917258" cy="254079"/>
          </a:xfrm>
          <a:prstGeom prst="rect">
            <a:avLst/>
          </a:prstGeom>
          <a:noFill/>
          <a:ln/>
        </p:spPr>
        <p:txBody>
          <a:bodyPr wrap="none" lIns="0" tIns="0" rIns="0" bIns="0" rtlCol="0" anchor="t"/>
          <a:lstStyle/>
          <a:p>
            <a:pPr algn="l" indent="0" marL="0">
              <a:lnSpc>
                <a:spcPts val="2000"/>
              </a:lnSpc>
              <a:buNone/>
            </a:pPr>
            <a:r>
              <a:rPr lang="en-US" sz="1250" dirty="0">
                <a:solidFill>
                  <a:srgbClr val="69A5FD"/>
                </a:solidFill>
                <a:latin typeface="Arimo" pitchFamily="34" charset="0"/>
                <a:ea typeface="Arimo" pitchFamily="34" charset="-122"/>
                <a:cs typeface="Arimo" pitchFamily="34" charset="-120"/>
              </a:rPr>
              <a:t>ROZDZIAŁ 2</a:t>
            </a:r>
            <a:endParaRPr lang="en-US" sz="1250" dirty="0"/>
          </a:p>
        </p:txBody>
      </p:sp>
      <p:sp>
        <p:nvSpPr>
          <p:cNvPr id="5" name="Text 2"/>
          <p:cNvSpPr/>
          <p:nvPr/>
        </p:nvSpPr>
        <p:spPr>
          <a:xfrm>
            <a:off x="793790" y="3103364"/>
            <a:ext cx="7556421" cy="1240155"/>
          </a:xfrm>
          <a:prstGeom prst="rect">
            <a:avLst/>
          </a:prstGeom>
          <a:noFill/>
          <a:ln/>
        </p:spPr>
        <p:txBody>
          <a:bodyPr wrap="square" lIns="0" tIns="0" rIns="0" bIns="0" rtlCol="0" anchor="t"/>
          <a:lstStyle/>
          <a:p>
            <a:pPr algn="l" indent="0" marL="0">
              <a:lnSpc>
                <a:spcPts val="4850"/>
              </a:lnSpc>
              <a:buNone/>
            </a:pPr>
            <a:r>
              <a:rPr lang="en-US" sz="3900" b="1" dirty="0">
                <a:solidFill>
                  <a:srgbClr val="FFFFFF"/>
                </a:solidFill>
                <a:latin typeface="Syne Bold" pitchFamily="34" charset="0"/>
                <a:ea typeface="Syne Bold" pitchFamily="34" charset="-122"/>
                <a:cs typeface="Syne Bold" pitchFamily="34" charset="-120"/>
              </a:rPr>
              <a:t>Anatomia drzewa decyzyjnego</a:t>
            </a:r>
            <a:endParaRPr lang="en-US" sz="3900" dirty="0"/>
          </a:p>
        </p:txBody>
      </p:sp>
      <p:sp>
        <p:nvSpPr>
          <p:cNvPr id="6" name="Text 3"/>
          <p:cNvSpPr/>
          <p:nvPr/>
        </p:nvSpPr>
        <p:spPr>
          <a:xfrm>
            <a:off x="793790" y="4641175"/>
            <a:ext cx="7556421" cy="952619"/>
          </a:xfrm>
          <a:prstGeom prst="rect">
            <a:avLst/>
          </a:prstGeom>
          <a:noFill/>
          <a:ln/>
        </p:spPr>
        <p:txBody>
          <a:bodyPr wrap="square" lIns="0" tIns="0" rIns="0" bIns="0" rtlCol="0" anchor="t"/>
          <a:lstStyle/>
          <a:p>
            <a:pPr algn="l" indent="0" marL="0">
              <a:lnSpc>
                <a:spcPts val="2500"/>
              </a:lnSpc>
              <a:buNone/>
            </a:pPr>
            <a:r>
              <a:rPr lang="en-US" sz="1550" dirty="0">
                <a:solidFill>
                  <a:srgbClr val="D9E1FF"/>
                </a:solidFill>
                <a:latin typeface="Arimo" pitchFamily="34" charset="0"/>
                <a:ea typeface="Arimo" pitchFamily="34" charset="-122"/>
                <a:cs typeface="Arimo" pitchFamily="34" charset="-120"/>
              </a:rPr>
              <a:t>Drzewo decyzyjne to hierarchiczna struktura składająca się z węzłów i krawędzi, która modeluje proces podejmowania decyzji poprzez sekwencję pytań binarnych. Każdy element drzewa pełni określoną funkcję w procesie klasyfikacji lub regresji.</a:t>
            </a:r>
            <a:endParaRPr lang="en-US" sz="15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40</Slides>
  <Notes>40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40</vt:i4>
      </vt:variant>
    </vt:vector>
  </HeadingPairs>
  <TitlesOfParts>
    <vt:vector size="4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2026-02-15T20:18:05Z</dcterms:created>
  <dcterms:modified xsi:type="dcterms:W3CDTF">2026-02-15T20:18:05Z</dcterms:modified>
</cp:coreProperties>
</file>